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89"/>
  </p:handoutMasterIdLst>
  <p:sldIdLst>
    <p:sldId id="256" r:id="rId3"/>
    <p:sldId id="257" r:id="rId4"/>
    <p:sldId id="382" r:id="rId6"/>
    <p:sldId id="310" r:id="rId7"/>
    <p:sldId id="420" r:id="rId8"/>
    <p:sldId id="590" r:id="rId9"/>
    <p:sldId id="591" r:id="rId10"/>
    <p:sldId id="592" r:id="rId11"/>
    <p:sldId id="311" r:id="rId12"/>
    <p:sldId id="284" r:id="rId13"/>
    <p:sldId id="312" r:id="rId14"/>
    <p:sldId id="313" r:id="rId15"/>
    <p:sldId id="263" r:id="rId16"/>
    <p:sldId id="264" r:id="rId17"/>
    <p:sldId id="465" r:id="rId18"/>
    <p:sldId id="265" r:id="rId19"/>
    <p:sldId id="421" r:id="rId20"/>
    <p:sldId id="266" r:id="rId21"/>
    <p:sldId id="267" r:id="rId22"/>
    <p:sldId id="529" r:id="rId23"/>
    <p:sldId id="530" r:id="rId24"/>
    <p:sldId id="268" r:id="rId25"/>
    <p:sldId id="259" r:id="rId26"/>
    <p:sldId id="270" r:id="rId27"/>
    <p:sldId id="271" r:id="rId28"/>
    <p:sldId id="272" r:id="rId29"/>
    <p:sldId id="273" r:id="rId30"/>
    <p:sldId id="274" r:id="rId31"/>
    <p:sldId id="275" r:id="rId32"/>
    <p:sldId id="276" r:id="rId33"/>
    <p:sldId id="348" r:id="rId34"/>
    <p:sldId id="365" r:id="rId35"/>
    <p:sldId id="283" r:id="rId36"/>
    <p:sldId id="503" r:id="rId37"/>
    <p:sldId id="504" r:id="rId38"/>
    <p:sldId id="278" r:id="rId39"/>
    <p:sldId id="279" r:id="rId40"/>
    <p:sldId id="280" r:id="rId41"/>
    <p:sldId id="589" r:id="rId42"/>
    <p:sldId id="285" r:id="rId43"/>
    <p:sldId id="314" r:id="rId44"/>
    <p:sldId id="593" r:id="rId45"/>
    <p:sldId id="315" r:id="rId46"/>
    <p:sldId id="316" r:id="rId47"/>
    <p:sldId id="317" r:id="rId48"/>
    <p:sldId id="343" r:id="rId49"/>
    <p:sldId id="344" r:id="rId50"/>
    <p:sldId id="277" r:id="rId51"/>
    <p:sldId id="308" r:id="rId52"/>
    <p:sldId id="460" r:id="rId53"/>
    <p:sldId id="569" r:id="rId54"/>
    <p:sldId id="309" r:id="rId55"/>
    <p:sldId id="422" r:id="rId56"/>
    <p:sldId id="579" r:id="rId57"/>
    <p:sldId id="580" r:id="rId58"/>
    <p:sldId id="581" r:id="rId59"/>
    <p:sldId id="459" r:id="rId60"/>
    <p:sldId id="501" r:id="rId61"/>
    <p:sldId id="505" r:id="rId62"/>
    <p:sldId id="506" r:id="rId63"/>
    <p:sldId id="508" r:id="rId64"/>
    <p:sldId id="509" r:id="rId65"/>
    <p:sldId id="464" r:id="rId66"/>
    <p:sldId id="653" r:id="rId67"/>
    <p:sldId id="654" r:id="rId68"/>
    <p:sldId id="655" r:id="rId69"/>
    <p:sldId id="656" r:id="rId70"/>
    <p:sldId id="657" r:id="rId71"/>
    <p:sldId id="658" r:id="rId72"/>
    <p:sldId id="659" r:id="rId73"/>
    <p:sldId id="660" r:id="rId74"/>
    <p:sldId id="666" r:id="rId75"/>
    <p:sldId id="667" r:id="rId76"/>
    <p:sldId id="668" r:id="rId77"/>
    <p:sldId id="648" r:id="rId78"/>
    <p:sldId id="649" r:id="rId79"/>
    <p:sldId id="650" r:id="rId80"/>
    <p:sldId id="651" r:id="rId81"/>
    <p:sldId id="652" r:id="rId82"/>
    <p:sldId id="669" r:id="rId83"/>
    <p:sldId id="670" r:id="rId84"/>
    <p:sldId id="671" r:id="rId85"/>
    <p:sldId id="672" r:id="rId86"/>
    <p:sldId id="673" r:id="rId87"/>
    <p:sldId id="679" r:id="rId8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2" Type="http://schemas.openxmlformats.org/officeDocument/2006/relationships/tableStyles" Target="tableStyles.xml"/><Relationship Id="rId91" Type="http://schemas.openxmlformats.org/officeDocument/2006/relationships/viewProps" Target="viewProps.xml"/><Relationship Id="rId90" Type="http://schemas.openxmlformats.org/officeDocument/2006/relationships/presProps" Target="presProps.xml"/><Relationship Id="rId9" Type="http://schemas.openxmlformats.org/officeDocument/2006/relationships/slide" Target="slides/slide6.xml"/><Relationship Id="rId89" Type="http://schemas.openxmlformats.org/officeDocument/2006/relationships/handoutMaster" Target="handoutMasters/handoutMaster1.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endParaRPr lang="en-US" altLang="zh-CN"/>
          </a:p>
          <a:p>
            <a:r>
              <a:rPr lang="x-none" altLang="en-US"/>
              <a:t>make.conf - custom settings for Portage, Key variables defined in /etc/make.conf</a:t>
            </a:r>
            <a:endParaRPr lang="x-none" altLang="en-US"/>
          </a:p>
          <a:p>
            <a:r>
              <a:rPr lang="en-US" altLang="zh-CN"/>
              <a:t>DISTDIR变量定义了Portage将会把下载的源码存放到哪个路径。默认值是/usr/portage/distfiles</a:t>
            </a:r>
            <a:r>
              <a:rPr lang="x-none" altLang="en-US"/>
              <a:t>.</a:t>
            </a:r>
            <a:endParaRPr lang="x-none" altLang="en-US"/>
          </a:p>
          <a:p>
            <a:r>
              <a:rPr lang="x-none" altLang="en-US"/>
              <a:t>Portage files Reference: https://wiki.gentoo.org/wiki/Handbook:AMD64/Portage/Files</a:t>
            </a:r>
            <a:endParaRPr lang="x-none" altLang="en-US"/>
          </a:p>
          <a:p>
            <a:endParaRPr lang="x-none"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https://www.chromium.org/chromium-os/developer-guide/developer-workflow</a:t>
            </a:r>
            <a:endParaRPr lang="en-US" altLang="zh-CN"/>
          </a:p>
          <a:p>
            <a:r>
              <a:rPr lang="en-US" altLang="zh-CN"/>
              <a:t>Ex.</a:t>
            </a:r>
            <a:endParaRPr lang="en-US" altLang="zh-CN"/>
          </a:p>
          <a:p>
            <a:r>
              <a:rPr lang="en-US" altLang="zh-CN"/>
              <a:t>cros_workon --board=${BOARD} --all list</a:t>
            </a:r>
            <a:endParaRPr lang="en-US" altLang="zh-CN"/>
          </a:p>
          <a:p>
            <a:r>
              <a:rPr lang="en-US" altLang="zh-CN"/>
              <a:t>Will list all packages that comply to the standards as following:</a:t>
            </a:r>
            <a:endParaRPr lang="en-US" altLang="zh-CN"/>
          </a:p>
          <a:p>
            <a:pPr marL="171450" indent="-171450">
              <a:buFont typeface="Arial" panose="020B0604020202020204" pitchFamily="34" charset="0"/>
              <a:buChar char="•"/>
            </a:pPr>
            <a:r>
              <a:rPr lang="en-US" altLang="zh-CN"/>
              <a:t>The ebuild for the package lives in the src/third_party/chromiumos-overlay or src/overlays/overlay-${BOARD} directories.</a:t>
            </a:r>
            <a:endParaRPr lang="en-US" altLang="zh-CN"/>
          </a:p>
          <a:p>
            <a:pPr marL="171450" indent="-171450">
              <a:buFont typeface="Arial" panose="020B0604020202020204" pitchFamily="34" charset="0"/>
              <a:buChar char="•"/>
            </a:pPr>
            <a:r>
              <a:rPr lang="en-US" altLang="zh-CN"/>
              <a:t>There is an ebuild for the package that ends with 9999.ebuild.</a:t>
            </a:r>
            <a:endParaRPr lang="en-US" altLang="zh-CN"/>
          </a:p>
          <a:p>
            <a:pPr marL="171450" indent="-171450">
              <a:buFont typeface="Arial" panose="020B0604020202020204" pitchFamily="34" charset="0"/>
              <a:buChar char="•"/>
            </a:pPr>
            <a:r>
              <a:rPr lang="en-US" altLang="zh-CN"/>
              <a:t>The ebuild inherits from the cros-workon class.</a:t>
            </a:r>
            <a:endParaRPr lang="en-US" altLang="zh-CN"/>
          </a:p>
          <a:p>
            <a:pPr marL="171450" indent="-171450">
              <a:buFont typeface="Arial" panose="020B0604020202020204" pitchFamily="34" charset="0"/>
              <a:buChar char="•"/>
            </a:pPr>
            <a:r>
              <a:rPr lang="en-US" altLang="zh-CN"/>
              <a:t>The ebuild has a KEYWORDS in the ebuild containing this architecture name (like "x86").</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a:solidFill>
                  <a:schemeClr val="tx1"/>
                </a:solidFill>
                <a:uFillTx/>
              </a:rPr>
              <a:t>cros_workon --board=${BOARD} start ${PACKAGE_NAME}</a:t>
            </a:r>
            <a:endParaRPr lang="zh-CN" altLang="en-US" sz="1400">
              <a:solidFill>
                <a:schemeClr val="tx1"/>
              </a:solidFill>
              <a:uFillTx/>
            </a:endParaRPr>
          </a:p>
          <a:p>
            <a:r>
              <a:rPr lang="zh-CN" altLang="en-US" sz="1400">
                <a:solidFill>
                  <a:schemeClr val="tx1"/>
                </a:solidFill>
                <a:uFillTx/>
              </a:rPr>
              <a:t>This command:</a:t>
            </a:r>
            <a:endParaRPr lang="zh-CN" altLang="en-US" sz="1400">
              <a:solidFill>
                <a:schemeClr val="tx1"/>
              </a:solidFill>
              <a:uFillTx/>
            </a:endParaRPr>
          </a:p>
          <a:p>
            <a:pPr marL="171450" indent="-171450">
              <a:buFont typeface="Arial" panose="020B0604020202020204" pitchFamily="34" charset="0"/>
              <a:buChar char="•"/>
            </a:pPr>
            <a:r>
              <a:rPr lang="zh-CN" altLang="en-US" sz="1400">
                <a:solidFill>
                  <a:schemeClr val="tx1"/>
                </a:solidFill>
                <a:uFillTx/>
              </a:rPr>
              <a:t>Indicates that you'd like to build the 9999 version of the ebuild instead of the stable, committed version.</a:t>
            </a:r>
            <a:endParaRPr lang="zh-CN" altLang="en-US" sz="1400">
              <a:solidFill>
                <a:schemeClr val="tx1"/>
              </a:solidFill>
              <a:uFillTx/>
            </a:endParaRPr>
          </a:p>
          <a:p>
            <a:pPr marL="171450" indent="-171450">
              <a:buFont typeface="Arial" panose="020B0604020202020204" pitchFamily="34" charset="0"/>
              <a:buChar char="•"/>
            </a:pPr>
            <a:r>
              <a:rPr lang="zh-CN" altLang="en-US" sz="1400">
                <a:solidFill>
                  <a:schemeClr val="tx1"/>
                </a:solidFill>
                <a:uFillTx/>
              </a:rPr>
              <a:t>Indicates that you'd like to build from source every time.</a:t>
            </a:r>
            <a:endParaRPr lang="zh-CN" altLang="en-US" sz="1400">
              <a:solidFill>
                <a:schemeClr val="tx1"/>
              </a:solidFill>
              <a:uFillTx/>
            </a:endParaRPr>
          </a:p>
          <a:p>
            <a:pPr marL="171450" indent="-171450">
              <a:buFont typeface="Arial" panose="020B0604020202020204" pitchFamily="34"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a:solidFill>
                <a:schemeClr val="tx1"/>
              </a:solidFill>
              <a:uFillTx/>
            </a:endParaRPr>
          </a:p>
          <a:p>
            <a:pPr indent="0">
              <a:buFont typeface="Arial" panose="020B0604020202020204" pitchFamily="34"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endParaRPr lang="en-US" altLang="zh-CN" sz="1400">
              <a:solidFill>
                <a:schemeClr val="tx1"/>
              </a:solidFill>
              <a:uFillTx/>
            </a:endParaRPr>
          </a:p>
          <a:p>
            <a:pPr indent="0">
              <a:buFont typeface="Arial" panose="020B0604020202020204" pitchFamily="34" charset="0"/>
              <a:buNone/>
            </a:pPr>
            <a:r>
              <a:rPr lang="en-US" altLang="zh-CN" sz="1400">
                <a:solidFill>
                  <a:schemeClr val="tx1"/>
                </a:solidFill>
                <a:uFillTx/>
              </a:rPr>
              <a:t>cros_workon --board=${BOARD} --all info | grep platform/ec</a:t>
            </a:r>
            <a:endParaRPr lang="en-US" altLang="zh-CN" sz="1400">
              <a:solidFill>
                <a:schemeClr val="tx1"/>
              </a:solidFill>
              <a:uFillTx/>
            </a:endParaRPr>
          </a:p>
          <a:p>
            <a:pPr indent="0">
              <a:buFont typeface="Arial" panose="020B0604020202020204" pitchFamily="34"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endParaRPr lang="en-US" altLang="zh-CN" sz="1400">
              <a:solidFill>
                <a:schemeClr val="tx1"/>
              </a:solidFill>
              <a:uFillTx/>
            </a:endParaRPr>
          </a:p>
          <a:p>
            <a:pPr marL="171450" indent="-171450">
              <a:buFont typeface="Arial" panose="020B0604020202020204" pitchFamily="34" charset="0"/>
              <a:buChar char="•"/>
            </a:pPr>
            <a:r>
              <a:rPr lang="en-US" altLang="zh-CN" sz="1400">
                <a:solidFill>
                  <a:schemeClr val="tx1"/>
                </a:solidFill>
                <a:uFillTx/>
              </a:rPr>
              <a:t>The name of the ebuild is chromeos-base/ec-utils</a:t>
            </a:r>
            <a:endParaRPr lang="en-US" altLang="zh-CN" sz="1400">
              <a:solidFill>
                <a:schemeClr val="tx1"/>
              </a:solidFill>
              <a:uFillTx/>
            </a:endParaRPr>
          </a:p>
          <a:p>
            <a:pPr marL="171450" indent="-171450">
              <a:buFont typeface="Arial" panose="020B0604020202020204" pitchFamily="34" charset="0"/>
              <a:buChar char="•"/>
            </a:pPr>
            <a:r>
              <a:rPr lang="en-US" altLang="zh-CN" sz="1400">
                <a:solidFill>
                  <a:schemeClr val="tx1"/>
                </a:solidFill>
                <a:uFillTx/>
              </a:rPr>
              <a:t>The path to the git repository on the server is chromiumos/platform/ec</a:t>
            </a:r>
            <a:endParaRPr lang="en-US" altLang="zh-CN" sz="1400">
              <a:solidFill>
                <a:schemeClr val="tx1"/>
              </a:solidFill>
              <a:uFillTx/>
            </a:endParaRPr>
          </a:p>
          <a:p>
            <a:pPr marL="171450" indent="-171450">
              <a:buFont typeface="Arial" panose="020B0604020202020204" pitchFamily="34" charset="0"/>
              <a:buChar char="•"/>
            </a:pPr>
            <a:r>
              <a:rPr lang="en-US" altLang="zh-CN" sz="1400">
                <a:solidFill>
                  <a:schemeClr val="tx1"/>
                </a:solidFill>
                <a:uFillTx/>
              </a:rPr>
              <a:t>The path to the source code on your system is src/platform/ec</a:t>
            </a:r>
            <a:endParaRPr lang="en-US" altLang="zh-CN" sz="1400">
              <a:solidFill>
                <a:schemeClr val="tx1"/>
              </a:solidFill>
              <a:uFillTx/>
            </a:endParaRPr>
          </a:p>
          <a:p>
            <a:pPr indent="0">
              <a:buFont typeface="Arial" panose="020B0604020202020204" pitchFamily="34" charset="0"/>
              <a:buNone/>
            </a:pPr>
            <a:r>
              <a:rPr lang="en-US" altLang="zh-CN" sz="1400">
                <a:solidFill>
                  <a:schemeClr val="tx1"/>
                </a:solidFill>
                <a:uFillTx/>
              </a:rPr>
              <a:t>equery-${BOARD} which ${PACKAGE_NAME}</a:t>
            </a:r>
            <a:endParaRPr lang="en-US" altLang="zh-CN" sz="1400">
              <a:solidFill>
                <a:schemeClr val="tx1"/>
              </a:solidFill>
              <a:uFillTx/>
            </a:endParaRPr>
          </a:p>
          <a:p>
            <a:pPr indent="0">
              <a:buFont typeface="Arial" panose="020B0604020202020204" pitchFamily="34" charset="0"/>
              <a:buNone/>
            </a:pPr>
            <a:r>
              <a:rPr lang="en-US" altLang="zh-CN" sz="1400">
                <a:solidFill>
                  <a:schemeClr val="tx1"/>
                </a:solidFill>
                <a:uFillTx/>
              </a:rPr>
              <a:t>This command finds out which ebuild file used for this specified package. Ex. platform/ec.</a:t>
            </a:r>
            <a:endParaRPr lang="en-US" altLang="zh-CN" sz="1400">
              <a:solidFill>
                <a:schemeClr val="tx1"/>
              </a:solidFill>
              <a:uFillTx/>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https://android.googlesource.com/platform/hardware/bsp/kernel/intel/+/edison-3.10/Documentation/gpio.txt</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Debug Messages during Boot Process: https://www.kernel.org/doc/html/v4.15/admin-guide/dynamic-debug-howto.html#debug-messages-during-boot-process</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chromium arc android application</a:t>
            </a:r>
            <a:endParaRPr lang="en-US"/>
          </a:p>
          <a:p>
            <a:r>
              <a:rPr lang="en-US"/>
              <a:t>Running Android apps using Docker and ARC Welder</a:t>
            </a:r>
            <a:r>
              <a:rPr lang="x-none" altLang="en-US"/>
              <a:t>: </a:t>
            </a:r>
            <a:r>
              <a:rPr lang="en-US"/>
              <a:t>https://github.com/tomwillfixit/arc-welder</a:t>
            </a:r>
            <a:endParaRPr lang="en-US"/>
          </a:p>
          <a:p>
            <a:r>
              <a:rPr lang="x-none" altLang="en-US"/>
              <a:t>An alternative ARC Welder solution: </a:t>
            </a:r>
            <a:endParaRPr lang="x-none" altLang="en-US"/>
          </a:p>
          <a:p>
            <a:r>
              <a:rPr lang="x-none" altLang="en-US"/>
              <a:t>    https://bitbucket.org/vladikoff/archon.git</a:t>
            </a:r>
            <a:endParaRPr lang="x-none" altLang="en-US"/>
          </a:p>
          <a:p>
            <a:r>
              <a:rPr lang="x-none" altLang="en-US"/>
              <a:t>    https://archon-runtime.github.io/</a:t>
            </a:r>
            <a:endParaRPr lang="x-none" altLang="en-US"/>
          </a:p>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endParaRPr lang="en-US" altLang="zh-CN" sz="18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https://blog.csdn.net/jinzhuojun/article/details/47290707</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https://jerry2yang.wordpress.com/2011/10/05/linux-display0-0/</a:t>
            </a:r>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https://zhuanlan.zhihu.com/p/26172972</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https://chromium.googlesource.com/chromium/src/+/85639cd097b59c206ad3e910d8c5978bda77fe91/docs/README.md</a:t>
            </a:r>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Mus Window System</a:t>
            </a:r>
            <a:r>
              <a:rPr lang="en-US" altLang="zh-CN"/>
              <a:t>: </a:t>
            </a:r>
            <a:r>
              <a:rPr lang="zh-CN" altLang="en-US"/>
              <a:t>http://frederic-wang.fr/mus-window-system.html</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Inter-process Communication (IPC)</a:t>
            </a:r>
            <a:r>
              <a:rPr lang="en-US" altLang="zh-CN"/>
              <a:t>: https://www.chromium.org/developers/design-documents/inter-process-communication</a:t>
            </a:r>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https://01.org/blogs/joone/2018/using-chrome-os-graphics-stack-intel-based-linux-desktops</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 primary overlay contains:</a:t>
            </a:r>
            <a:endParaRPr lang="en-US" altLang="zh-CN"/>
          </a:p>
          <a:p>
            <a:r>
              <a:rPr lang="en-US" altLang="zh-CN"/>
              <a:t>* profiles/repo_name: Unique name</a:t>
            </a:r>
            <a:endParaRPr lang="en-US" altLang="zh-CN"/>
          </a:p>
          <a:p>
            <a:r>
              <a:rPr lang="en-US" altLang="zh-CN"/>
              <a:t>* make.conf: Defines build info</a:t>
            </a:r>
            <a:endParaRPr lang="en-US" altLang="zh-CN"/>
          </a:p>
          <a:p>
            <a:r>
              <a:rPr lang="en-US" altLang="zh-CN"/>
              <a:t>* toolchain.conf: Defines the toolchain</a:t>
            </a:r>
            <a:endParaRPr lang="en-US" altLang="zh-CN"/>
          </a:p>
          <a:p>
            <a:r>
              <a:rPr lang="en-US" altLang="zh-CN"/>
              <a:t>* There maybe also metadata/layout.conf: Defines the masters list for repositories which allows for disambiguation.</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dirty="0" smtClean="0">
                <a:sym typeface="+mn-ea"/>
              </a:rPr>
              <a:t>https</a:t>
            </a:r>
            <a:r>
              <a:rPr lang="en-US" dirty="0">
                <a:sym typeface="+mn-ea"/>
              </a:rPr>
              <a:t>://segmentfault.com/a/1190000003819421</a:t>
            </a:r>
            <a:endParaRPr lang="en-US" dirty="0">
              <a:sym typeface="+mn-ea"/>
            </a:endParaRPr>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r>
              <a:rPr lang="x-none" altLang="en-US"/>
              <a:t>    DESCRIPTION：这个变量存储了 hello-world 这个软件包的简介信息。</a:t>
            </a:r>
            <a:endParaRPr lang="x-none" altLang="en-US"/>
          </a:p>
          <a:p>
            <a:r>
              <a:rPr lang="x-none" altLang="en-US"/>
              <a:t>    HOMEPAGE：定义了 hello-world 这个软件包的项目主页。</a:t>
            </a:r>
            <a:endParaRPr lang="x-none" altLang="en-US"/>
          </a:p>
          <a:p>
            <a:r>
              <a:rPr lang="x-none" altLang="en-US"/>
              <a:t>    LICENSE：定义了 hello-world 这个软件包所使用的许可证，例如 LGPL，GPL V2，GPL V3，MIT 等。</a:t>
            </a:r>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hyperlink" Target="http://xxxx/hello-world-1.0.tar.gz"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Understand of Chromium OS</a:t>
            </a:r>
            <a:endParaRPr lang="en-US" altLang="zh-CN"/>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endParaRPr lang="x-none" altLang="en-US"/>
          </a:p>
        </p:txBody>
      </p:sp>
      <p:graphicFrame>
        <p:nvGraphicFramePr>
          <p:cNvPr id="4"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panose="02070309020205020404" charset="0"/>
                          <a:ea typeface="Courier New" panose="02070309020205020404" charset="0"/>
                          <a:cs typeface="Courier New" panose="02070309020205020404"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panose="02070309020205020404" charset="0"/>
                          <a:ea typeface="Courier New" panose="02070309020205020404" charset="0"/>
                          <a:cs typeface="Courier New" panose="02070309020205020404"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endParaRPr lang="en-US" altLang="zh-CN" dirty="0" smtClean="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smtClean="0">
                <a:solidFill>
                  <a:schemeClr val="tx1"/>
                </a:solidFill>
                <a:effectLst/>
                <a:latin typeface="+mn-ea"/>
              </a:rPr>
              <a:t># Copyright 1999-2014 Gentoo Foundation</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 Distributed under the terms of the GNU ......</a:t>
            </a:r>
            <a:endParaRPr lang="en-US" altLang="zh-CN" dirty="0" smtClean="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endParaRPr lang="en-US" altLang="en-US" dirty="0" smtClean="0">
              <a:solidFill>
                <a:schemeClr val="tx1"/>
              </a:solidFill>
              <a:effectLst/>
              <a:latin typeface="+mn-ea"/>
            </a:endParaRP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endParaRPr lang="en-US" altLang="zh-CN" dirty="0" smtClean="0">
              <a:solidFill>
                <a:schemeClr val="tx1"/>
              </a:solidFill>
              <a:effectLst/>
              <a:latin typeface="+mn-ea"/>
            </a:endParaRP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endParaRPr lang="en-US" altLang="en-US"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1"/>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LICENSE=“MIT”	// LGPL, MIT, GPL V2 …</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endParaRPr lang="en-US" altLang="zh-CN" dirty="0" smtClean="0">
              <a:solidFill>
                <a:schemeClr val="tx1"/>
              </a:solidFill>
              <a:effectLst/>
              <a:latin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67500" lnSpcReduction="100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1"/>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endParaRPr lang="en-US" dirty="0" smtClean="0"/>
          </a:p>
          <a:p>
            <a:pPr lvl="2" fontAlgn="auto">
              <a:lnSpc>
                <a:spcPct val="150000"/>
              </a:lnSpc>
            </a:pPr>
            <a:r>
              <a:rPr lang="en-US" dirty="0" err="1"/>
              <a:t>d</a:t>
            </a:r>
            <a:r>
              <a:rPr lang="en-US" dirty="0" err="1" smtClean="0"/>
              <a:t>obin</a:t>
            </a:r>
            <a:r>
              <a:rPr lang="en-US" dirty="0" smtClean="0"/>
              <a:t> hello-world</a:t>
            </a:r>
            <a:endParaRPr lang="en-US" dirty="0" smtClean="0"/>
          </a:p>
          <a:p>
            <a:pPr lvl="1" fontAlgn="auto">
              <a:lnSpc>
                <a:spcPct val="150000"/>
              </a:lnSpc>
            </a:pPr>
            <a:r>
              <a:rPr lang="en-US" dirty="0" smtClean="0"/>
              <a:t>}</a:t>
            </a:r>
            <a:endParaRPr lang="en-US" dirty="0" smtClean="0"/>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endParaRPr lang="en-US" altLang="zh-CN" dirty="0" smtClean="0"/>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3525"/>
            <a:ext cx="10515600" cy="598170"/>
          </a:xfrm>
        </p:spPr>
        <p:txBody>
          <a:bodyPr>
            <a:normAutofit fontScale="90000"/>
          </a:bodyPr>
          <a:lstStyle/>
          <a:p>
            <a:r>
              <a:rPr lang="en-US" altLang="zh-CN"/>
              <a:t>depot_tools</a:t>
            </a:r>
            <a:endParaRPr lang="en-US" altLang="zh-CN"/>
          </a:p>
        </p:txBody>
      </p:sp>
      <p:sp>
        <p:nvSpPr>
          <p:cNvPr id="3" name="内容占位符 2"/>
          <p:cNvSpPr>
            <a:spLocks noGrp="1"/>
          </p:cNvSpPr>
          <p:nvPr>
            <p:ph idx="1"/>
          </p:nvPr>
        </p:nvSpPr>
        <p:spPr>
          <a:xfrm>
            <a:off x="838200" y="980440"/>
            <a:ext cx="10515600" cy="5674995"/>
          </a:xfrm>
        </p:spPr>
        <p:txBody>
          <a:bodyPr>
            <a:normAutofit fontScale="67500" lnSpcReduction="10000"/>
          </a:bodyPr>
          <a:lstStyle/>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endParaRPr lang="x-none" altLang="en-US"/>
          </a:p>
        </p:txBody>
      </p:sp>
      <p:sp>
        <p:nvSpPr>
          <p:cNvPr id="3" name="内容占位符 2"/>
          <p:cNvSpPr>
            <a:spLocks noGrp="1"/>
          </p:cNvSpPr>
          <p:nvPr>
            <p:ph idx="1"/>
          </p:nvPr>
        </p:nvSpPr>
        <p:spPr>
          <a:xfrm>
            <a:off x="841375" y="912495"/>
            <a:ext cx="8758555" cy="5845810"/>
          </a:xfrm>
        </p:spPr>
        <p:txBody>
          <a:bodyPr>
            <a:normAutofit fontScale="57500" lnSpcReduction="10000"/>
          </a:bodyPr>
          <a:lstStyle/>
          <a:p>
            <a:r>
              <a:rPr lang="x-none" altLang="zh-CN"/>
              <a:t>C</a:t>
            </a:r>
            <a:r>
              <a:rPr lang="zh-CN" altLang="en-US"/>
              <a:t>hromium的编译过程中用到了GYP，GN和Ninja这三个构建工具，GYP是一个在不同平台构建项目的工具，GN是GYP的升级版，Ninja是一个小型追求速度的构建系统。</a:t>
            </a:r>
            <a:endParaRPr lang="zh-CN" altLang="en-US"/>
          </a:p>
          <a:p>
            <a:r>
              <a:rPr lang="x-none" altLang="zh-CN"/>
              <a:t>GYP (Generate Your Projects): 目的是为了支持更大的项目编译在不同的平台，比如Mac，Windows，Linux，它可以生成Xcode工程，Visual Studio工程，Ninja编译文件和Mackefiles。</a:t>
            </a:r>
            <a:endParaRPr lang="x-none" altLang="zh-CN"/>
          </a:p>
          <a:p>
            <a:pPr lvl="1"/>
            <a:r>
              <a:rPr lang="x-none" altLang="zh-CN" sz="2400"/>
              <a:t>GYP结构: GYP的输入是.gyp和.gypi文件，.gypi文件是用于.gyp文件include使用的。.gyp文件就是符合特定格式的json文件。</a:t>
            </a:r>
            <a:endParaRPr lang="x-none" altLang="zh-CN" sz="2400"/>
          </a:p>
          <a:p>
            <a:r>
              <a:rPr lang="x-none" altLang="zh-CN"/>
              <a:t>GN (Generate Ninja): 是Chromium Project用来取代GYP的新工具，由于GN是用C++编写，比起用 python写的GYP快了很多，GN新的DSL的语法也被认为是比较好写以及维护的。</a:t>
            </a:r>
            <a:endParaRPr lang="x-none" altLang="zh-CN"/>
          </a:p>
          <a:p>
            <a:pPr lvl="1"/>
            <a:r>
              <a:rPr lang="x-none" altLang="zh-CN" sz="240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a:p>
          <a:p>
            <a:pPr lvl="2"/>
            <a:r>
              <a:rPr lang="x-none" altLang="zh-CN" sz="2000"/>
              <a:t>buildconfig = "//build/BUILDCONFIG.gn"</a:t>
            </a:r>
            <a:endParaRPr lang="x-none" altLang="zh-CN" sz="2000"/>
          </a:p>
          <a:p>
            <a:pPr lvl="2"/>
            <a:r>
              <a:rPr lang="x-none" altLang="zh-CN" sz="2000"/>
              <a:t>executable("hello") {</a:t>
            </a:r>
            <a:endParaRPr lang="x-none" altLang="zh-CN" sz="2000"/>
          </a:p>
          <a:p>
            <a:pPr lvl="2"/>
            <a:r>
              <a:rPr lang="x-none" altLang="zh-CN" sz="2000"/>
              <a:t>  sources = [</a:t>
            </a:r>
            <a:endParaRPr lang="x-none" altLang="zh-CN" sz="2000"/>
          </a:p>
          <a:p>
            <a:pPr lvl="2"/>
            <a:r>
              <a:rPr lang="x-none" altLang="zh-CN" sz="2000"/>
              <a:t>    "main.cpp",</a:t>
            </a:r>
            <a:endParaRPr lang="x-none" altLang="zh-CN" sz="2000"/>
          </a:p>
          <a:p>
            <a:pPr lvl="2"/>
            <a:r>
              <a:rPr lang="x-none" altLang="zh-CN" sz="2000"/>
              <a:t>  ]</a:t>
            </a:r>
            <a:endParaRPr lang="x-none" altLang="zh-CN" sz="2000"/>
          </a:p>
          <a:p>
            <a:pPr lvl="2"/>
            <a:r>
              <a:rPr lang="x-none" altLang="zh-CN" sz="2000"/>
              <a:t>}</a:t>
            </a:r>
            <a:endParaRPr lang="x-none" altLang="zh-CN" sz="2000"/>
          </a:p>
          <a:p>
            <a:pPr lvl="1"/>
            <a:r>
              <a:rPr lang="x-none" altLang="zh-CN" sz="2400"/>
              <a:t>建立build/BUILDCONFIG.gn. 根据前面的设定，需要在build/下再新增一个BUILDCONFIG.gn，</a:t>
            </a:r>
            <a:endParaRPr lang="x-none" altLang="zh-CN" sz="2400"/>
          </a:p>
          <a:p>
            <a:pPr lvl="2"/>
            <a:r>
              <a:rPr lang="x-none" altLang="zh-CN" sz="2000"/>
              <a:t>set_default_toolchain("//build/toolchains:gcc")</a:t>
            </a:r>
            <a:endParaRPr lang="x-none" altLang="zh-CN" sz="2000"/>
          </a:p>
          <a:p>
            <a:pPr lvl="2"/>
            <a:r>
              <a:rPr lang="x-none" altLang="zh-CN" sz="2000"/>
              <a:t>cflags_cc = [ "-std=c++11" ]</a:t>
            </a:r>
            <a:endParaRPr lang="x-none" altLang="zh-CN" sz="2000"/>
          </a:p>
          <a:p>
            <a:pPr lvl="1"/>
            <a:r>
              <a:rPr lang="x-none" altLang="zh-CN" sz="2400"/>
              <a:t>建立build/toolchains/BUILD.gn, 因为GN没有内建的toolchain规则，toolchain里的各种tool例如 cc,cxx,link等必须自己指定.</a:t>
            </a:r>
            <a:endParaRPr lang="x-none" altLang="zh-CN" sz="2400"/>
          </a:p>
          <a:p>
            <a:pPr lvl="1"/>
            <a:r>
              <a:rPr lang="zh-CN" altLang="en-US"/>
              <a:t>编译</a:t>
            </a:r>
            <a:r>
              <a:rPr lang="x-none" altLang="zh-CN"/>
              <a:t>: 先用gn gen指定在out/目录里面生成ninja。</a:t>
            </a:r>
            <a:endParaRPr lang="x-none" altLang="zh-CN"/>
          </a:p>
          <a:p>
            <a:pPr lvl="2"/>
            <a:r>
              <a:rPr lang="x-none" altLang="zh-CN"/>
              <a:t>gn gen out</a:t>
            </a:r>
            <a:endParaRPr lang="x-none" altLang="zh-CN"/>
          </a:p>
          <a:p>
            <a:pPr lvl="2"/>
            <a:r>
              <a:rPr lang="x-none" altLang="zh-CN"/>
              <a:t>ninja -C out</a:t>
            </a:r>
            <a:endParaRPr lang="x-none" altLang="zh-CN"/>
          </a:p>
          <a:p>
            <a:pPr lvl="2"/>
            <a:r>
              <a:rPr lang="x-none" altLang="zh-CN"/>
              <a:t>以后所有修改gn设定的话，也不用重新执行gn，ninja会自动更新设置.</a:t>
            </a:r>
            <a:endParaRPr lang="x-none" altLang="zh-CN"/>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endParaRPr 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endParaRPr lang="x-none" altLang="en-US"/>
          </a:p>
        </p:txBody>
      </p:sp>
      <p:sp>
        <p:nvSpPr>
          <p:cNvPr id="3" name="内容占位符 2"/>
          <p:cNvSpPr>
            <a:spLocks noGrp="1"/>
          </p:cNvSpPr>
          <p:nvPr>
            <p:ph idx="1"/>
          </p:nvPr>
        </p:nvSpPr>
        <p:spPr>
          <a:xfrm>
            <a:off x="842010" y="912495"/>
            <a:ext cx="7013575" cy="5845810"/>
          </a:xfrm>
        </p:spPr>
        <p:txBody>
          <a:bodyPr>
            <a:normAutofit/>
          </a:bodyPr>
          <a:lstStyle/>
          <a:p>
            <a:r>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r>
              <a:t>build.niinja</a:t>
            </a:r>
          </a:p>
          <a:p>
            <a:pPr lvl="1"/>
            <a:r>
              <a:t>build.niinja相当于ninja的makefile，一个简单的build.ninja文件如下，分为rule和dependency两部分。</a:t>
            </a:r>
          </a:p>
          <a:p>
            <a:pPr lvl="0"/>
            <a:r>
              <a:t>ninja命令的使用如下：</a:t>
            </a:r>
          </a:p>
          <a:p>
            <a:pPr lvl="1"/>
            <a:r>
              <a:rPr lang="x-none"/>
              <a:t>Compile: ninja</a:t>
            </a:r>
            <a:endParaRPr lang="x-none"/>
          </a:p>
          <a:p>
            <a:pPr lvl="1"/>
            <a:r>
              <a:rPr lang="x-none"/>
              <a:t>Help: ninja -h</a:t>
            </a:r>
            <a:endParaRPr lang="x-none"/>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endParaRPr lang="x-none"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37500" lnSpcReduction="10000"/>
          </a:bodyPr>
          <a:lstStyle/>
          <a:p>
            <a:pPr fontAlgn="auto">
              <a:lnSpc>
                <a:spcPct val="100000"/>
              </a:lnSpc>
            </a:pPr>
            <a:r>
              <a:rPr lang="x-none" altLang="en-US"/>
              <a:t>mkdir -p ~/workspace/chromiumos; cd ~/workspace/chromiumos</a:t>
            </a:r>
            <a:endParaRPr lang="x-none" altLang="en-US"/>
          </a:p>
          <a:p>
            <a:pPr fontAlgn="auto">
              <a:lnSpc>
                <a:spcPct val="100000"/>
              </a:lnSpc>
            </a:pPr>
            <a:r>
              <a:rPr lang="en-US" altLang="zh-CN"/>
              <a:t>$repo init -u http://git.chromium.org/git/manifest -m minilayout.xml</a:t>
            </a:r>
            <a:endParaRPr lang="en-US" altLang="zh-CN"/>
          </a:p>
          <a:p>
            <a:pPr fontAlgn="auto">
              <a:lnSpc>
                <a:spcPct val="100000"/>
              </a:lnSpc>
            </a:pPr>
            <a:r>
              <a:rPr lang="en-US" altLang="zh-CN"/>
              <a:t>$repo sync</a:t>
            </a:r>
            <a:endParaRPr lang="en-US" altLang="zh-CN"/>
          </a:p>
          <a:p>
            <a:pPr fontAlgn="auto">
              <a:lnSpc>
                <a:spcPct val="100000"/>
              </a:lnSpc>
            </a:pPr>
            <a:r>
              <a:rPr lang="en-US" altLang="zh-CN"/>
              <a:t>$cd src/scripts</a:t>
            </a:r>
            <a:endParaRPr lang="en-US" altLang="zh-CN"/>
          </a:p>
          <a:p>
            <a:pPr fontAlgn="auto">
              <a:lnSpc>
                <a:spcPct val="100000"/>
              </a:lnSpc>
            </a:pPr>
            <a:r>
              <a:rPr lang="en-US" altLang="zh-CN"/>
              <a:t>$./make_chroot</a:t>
            </a:r>
            <a:endParaRPr lang="en-US" altLang="zh-CN"/>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00000"/>
              </a:lnSpc>
            </a:pPr>
            <a:r>
              <a:rPr lang="en-US" altLang="zh-CN" sz="2800"/>
              <a:t>$./enter_chroot.sh</a:t>
            </a:r>
            <a:endParaRPr lang="en-US" altLang="zh-CN" sz="2800"/>
          </a:p>
          <a:p>
            <a:pPr lvl="1" fontAlgn="auto">
              <a:lnSpc>
                <a:spcPct val="100000"/>
              </a:lnSpc>
            </a:pPr>
            <a:r>
              <a:rPr lang="en-US" altLang="zh-CN"/>
              <a:t>To enter the chroot in order to do development</a:t>
            </a:r>
            <a:r>
              <a:rPr lang="en-US" altLang="zh-CN" sz="2400"/>
              <a:t>.</a:t>
            </a:r>
            <a:endParaRPr lang="en-US" altLang="zh-CN" sz="2400"/>
          </a:p>
          <a:p>
            <a:pPr lvl="0" fontAlgn="auto">
              <a:lnSpc>
                <a:spcPct val="100000"/>
              </a:lnSpc>
            </a:pPr>
            <a:r>
              <a:rPr lang="en-US" altLang="zh-CN" sz="2800"/>
              <a:t>Or ./enter_chroot.sh --chrome_root=$(PATH/TO/CHROMIUM-BROWSER/SRC)</a:t>
            </a:r>
            <a:endParaRPr lang="en-US" altLang="zh-CN" sz="2800"/>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00000"/>
              </a:lnSpc>
            </a:pPr>
            <a:r>
              <a:rPr lang="x-none" altLang="en-US" sz="2800"/>
              <a:t>(cr)</a:t>
            </a:r>
            <a:r>
              <a:rPr lang="en-US" altLang="zh-CN" sz="2800"/>
              <a:t>$ ./setup_board --board=x86-generic –default --job 4</a:t>
            </a:r>
            <a:endParaRPr lang="en-US" altLang="zh-CN" sz="2800"/>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00000"/>
              </a:lnSpc>
            </a:pPr>
            <a:r>
              <a:rPr lang="x-none" altLang="en-US">
                <a:sym typeface="+mn-ea"/>
              </a:rPr>
              <a:t>(cr)</a:t>
            </a:r>
            <a:r>
              <a:rPr lang="en-US" altLang="zh-CN" sz="2800"/>
              <a:t>$./enable_localaccount.sh USERNAME</a:t>
            </a:r>
            <a:endParaRPr lang="en-US" altLang="zh-CN" sz="2800"/>
          </a:p>
          <a:p>
            <a:pPr lvl="1" fontAlgn="auto">
              <a:lnSpc>
                <a:spcPct val="100000"/>
              </a:lnSpc>
            </a:pPr>
            <a:r>
              <a:rPr lang="en-US" altLang="zh-CN" sz="2400"/>
              <a:t>The local user account allows login with no password even if you can not connect to the Internet.</a:t>
            </a:r>
            <a:endParaRPr lang="en-US" altLang="zh-CN" sz="2400"/>
          </a:p>
          <a:p>
            <a:pPr lvl="0" fontAlgn="auto">
              <a:lnSpc>
                <a:spcPct val="100000"/>
              </a:lnSpc>
            </a:pPr>
            <a:r>
              <a:rPr lang="x-none" altLang="en-US">
                <a:sym typeface="+mn-ea"/>
              </a:rPr>
              <a:t>(cr)</a:t>
            </a:r>
            <a:r>
              <a:rPr lang="en-US" altLang="zh-CN" sz="2800"/>
              <a:t>$./set_shared_user_password.sh</a:t>
            </a:r>
            <a:endParaRPr lang="en-US" altLang="zh-CN" sz="2800"/>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00000"/>
              </a:lnSpc>
            </a:pPr>
            <a:r>
              <a:rPr lang="x-none" altLang="en-US">
                <a:sym typeface="+mn-ea"/>
              </a:rPr>
              <a:t>(cr)</a:t>
            </a:r>
            <a:r>
              <a:rPr lang="en-US" altLang="zh-CN"/>
              <a:t>$ ./build_packages --board="x86-generic" --jobs=4</a:t>
            </a:r>
            <a:endParaRPr lang="en-US" altLang="zh-CN"/>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00000"/>
              </a:lnSpc>
            </a:pPr>
            <a:r>
              <a:rPr lang="x-none" altLang="en-US">
                <a:sym typeface="+mn-ea"/>
              </a:rPr>
              <a:t>(cr)</a:t>
            </a:r>
            <a:r>
              <a:rPr lang="en-US" altLang="zh-CN"/>
              <a:t>$ ./build_image --noenable_rootfs_verification</a:t>
            </a:r>
            <a:endParaRPr lang="en-US" altLang="zh-CN"/>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45000" lnSpcReduction="10000"/>
          </a:bodyPr>
          <a:lstStyle/>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67500" lnSpcReduction="10000"/>
          </a:bodyPr>
          <a:lstStyle/>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 The default building directory is &lt;cr&gt;/build/$BOARD/packages/ in Chromium OS building. So generally, you can check the latest building inside this directory.</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483235"/>
          </a:xfrm>
        </p:spPr>
        <p:txBody>
          <a:bodyPr>
            <a:normAutofit fontScale="90000"/>
          </a:bodyPr>
          <a:p>
            <a:r>
              <a:rPr lang="en-US"/>
              <a:t>Chrome OS User-Land Boot Design</a:t>
            </a:r>
            <a:endParaRPr lang="en-US"/>
          </a:p>
        </p:txBody>
      </p:sp>
      <p:sp>
        <p:nvSpPr>
          <p:cNvPr id="3" name="Content Placeholder 2"/>
          <p:cNvSpPr>
            <a:spLocks noGrp="1"/>
          </p:cNvSpPr>
          <p:nvPr>
            <p:ph idx="1"/>
          </p:nvPr>
        </p:nvSpPr>
        <p:spPr>
          <a:xfrm>
            <a:off x="839470" y="1119505"/>
            <a:ext cx="6471920" cy="1664335"/>
          </a:xfrm>
        </p:spPr>
        <p:txBody>
          <a:bodyPr>
            <a:normAutofit fontScale="40000"/>
          </a:bodyPr>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endParaRPr lang="en-US"/>
          </a:p>
        </p:txBody>
      </p:sp>
      <p:graphicFrame>
        <p:nvGraphicFramePr>
          <p:cNvPr id="5" name="Table 4"/>
          <p:cNvGraphicFramePr/>
          <p:nvPr/>
        </p:nvGraphicFramePr>
        <p:xfrm>
          <a:off x="1153160" y="3000375"/>
          <a:ext cx="10714355" cy="3566795"/>
        </p:xfrm>
        <a:graphic>
          <a:graphicData uri="http://schemas.openxmlformats.org/drawingml/2006/table">
            <a:tbl>
              <a:tblPr firstRow="1" bandRow="1">
                <a:tableStyleId>{5C22544A-7EE6-4342-B048-85BDC9FD1C3A}</a:tableStyleId>
              </a:tblPr>
              <a:tblGrid>
                <a:gridCol w="3571240"/>
                <a:gridCol w="3571875"/>
                <a:gridCol w="3571240"/>
              </a:tblGrid>
              <a:tr h="732155">
                <a:tc>
                  <a:txBody>
                    <a:bodyPr/>
                    <a:p>
                      <a:pPr>
                        <a:buNone/>
                      </a:pPr>
                      <a:r>
                        <a:t>Upstart Event(s)</a:t>
                      </a:r>
                    </a:p>
                  </a:txBody>
                  <a:tcPr/>
                </a:tc>
                <a:tc>
                  <a:txBody>
                    <a:bodyPr/>
                    <a:p>
                      <a:pPr>
                        <a:buNone/>
                      </a:pPr>
                      <a:r>
                        <a:t>Phase </a:t>
                      </a:r>
                    </a:p>
                  </a:txBody>
                  <a:tcPr/>
                </a:tc>
                <a:tc>
                  <a:txBody>
                    <a:bodyPr/>
                    <a:p>
                      <a:pPr>
                        <a:buNone/>
                      </a:pPr>
                      <a:r>
                        <a:t>Description</a:t>
                      </a:r>
                    </a:p>
                  </a:txBody>
                  <a:tcPr/>
                </a:tc>
              </a:tr>
              <a:tr h="731520">
                <a:tc>
                  <a:txBody>
                    <a:bodyPr/>
                    <a:p>
                      <a:pPr>
                        <a:buNone/>
                      </a:pPr>
                      <a:r>
                        <a:t>startup</a:t>
                      </a:r>
                    </a:p>
                  </a:txBody>
                  <a:tcPr/>
                </a:tc>
                <a:tc>
                  <a:txBody>
                    <a:bodyPr/>
                    <a:p>
                      <a:pPr>
                        <a:buNone/>
                      </a:pPr>
                      <a:r>
                        <a:rPr lang="x-none"/>
                        <a:t>Basic Services</a:t>
                      </a:r>
                      <a:endParaRPr lang="x-none"/>
                    </a:p>
                  </a:txBody>
                  <a:tcPr/>
                </a:tc>
                <a:tc>
                  <a:txBody>
                    <a:bodyPr/>
                    <a:p>
                      <a:pPr>
                        <a:buNone/>
                      </a:pPr>
                      <a:r>
                        <a:t>Initialization of basic services needed by the rest of the system.</a:t>
                      </a:r>
                    </a:p>
                  </a:txBody>
                  <a:tcPr/>
                </a:tc>
              </a:tr>
              <a:tr h="732155">
                <a:tc>
                  <a:txBody>
                    <a:bodyPr/>
                    <a:p>
                      <a:pPr>
                        <a:buNone/>
                      </a:pPr>
                      <a:r>
                        <a:t>started boot-services</a:t>
                      </a:r>
                    </a:p>
                  </a:txBody>
                  <a:tcPr/>
                </a:tc>
                <a:tc>
                  <a:txBody>
                    <a:bodyPr/>
                    <a:p>
                      <a:pPr>
                        <a:buNone/>
                      </a:pPr>
                      <a:r>
                        <a:rPr lang="x-none"/>
                        <a:t>System Application</a:t>
                      </a:r>
                      <a:endParaRPr lang="x-none"/>
                    </a:p>
                  </a:txBody>
                  <a:tcPr/>
                </a:tc>
                <a:tc>
                  <a:txBody>
                    <a:bodyPr/>
                    <a:p>
                      <a:pPr>
                        <a:buNone/>
                      </a:pPr>
                      <a:r>
                        <a:t>Initialization of the system application and other services critical to the product’s UX</a:t>
                      </a:r>
                    </a:p>
                  </a:txBody>
                  <a:tcPr/>
                </a:tc>
              </a:tr>
              <a:tr h="731520">
                <a:tc>
                  <a:txBody>
                    <a:bodyPr/>
                    <a:p>
                      <a:pPr>
                        <a:buNone/>
                      </a:pPr>
                      <a:r>
                        <a:t>started system-services</a:t>
                      </a:r>
                    </a:p>
                    <a:p>
                      <a:pPr>
                        <a:buNone/>
                      </a:pPr>
                    </a:p>
                    <a:p>
                      <a:pPr>
                        <a:buNone/>
                      </a:pPr>
                      <a:r>
                        <a:t>started failsafe</a:t>
                      </a:r>
                    </a:p>
                  </a:txBody>
                  <a:tcPr/>
                </a:tc>
                <a:tc>
                  <a:txBody>
                    <a:bodyPr/>
                    <a:p>
                      <a:pPr>
                        <a:buNone/>
                      </a:pPr>
                      <a:r>
                        <a:rPr lang="x-none"/>
                        <a:t>System Services</a:t>
                      </a:r>
                      <a:endParaRPr lang="x-none"/>
                    </a:p>
                  </a:txBody>
                  <a:tcPr/>
                </a:tc>
                <a:tc>
                  <a:txBody>
                    <a:bodyPr/>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77500" lnSpcReduction="1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endParaRPr lang="en-US" altLang="zh-CN"/>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lstStyle/>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65000" lnSpcReduction="10000"/>
          </a:bodyPr>
          <a:lstStyle/>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lstStyle/>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7500" lnSpcReduction="10000"/>
          </a:bodyPr>
          <a:lstStyle/>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7500" lnSpcReduction="10000"/>
          </a:bodyPr>
          <a:lstStyle/>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7500" lnSpcReduction="10000"/>
          </a:bodyPr>
          <a:lstStyle/>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panose="020B0604020202020204" pitchFamily="34" charset="0"/>
              <a:buChar char="•"/>
            </a:pPr>
            <a:r>
              <a:rPr lang="en-US"/>
              <a:t>Payload 裏比較特殊，需要根據自己的需求選擇 _(:з」∠)_。現在官方支持的 Payload 有：</a:t>
            </a:r>
            <a:endParaRPr lang="en-US"/>
          </a:p>
          <a:p>
            <a:pPr marL="742950" lvl="1" indent="-285750">
              <a:buFont typeface="Arial" panose="020B0604020202020204" pitchFamily="34" charset="0"/>
              <a:buChar char="•"/>
            </a:pPr>
            <a:r>
              <a:rPr lang="en-US"/>
              <a:t>None - 無，什麼都沒有。</a:t>
            </a:r>
            <a:endParaRPr lang="en-US"/>
          </a:p>
          <a:p>
            <a:pPr marL="742950" lvl="1" indent="-285750">
              <a:buFont typeface="Arial" panose="020B0604020202020204" pitchFamily="34" charset="0"/>
              <a:buChar char="•"/>
            </a:pPr>
            <a:r>
              <a:rPr lang="en-US"/>
              <a:t>An ELF executable payload - 一個 ELF 可執行文件作爲 Payload。</a:t>
            </a:r>
            <a:endParaRPr lang="en-US"/>
          </a:p>
          <a:p>
            <a:pPr marL="742950" lvl="1" indent="-285750">
              <a:buFont typeface="Arial" panose="020B0604020202020204" pitchFamily="34" charset="0"/>
              <a:buChar char="•"/>
            </a:pPr>
            <a:r>
              <a:rPr lang="en-US"/>
              <a:t>Bayou - 一個可以從 CBFS（coreboot filesystem）裏選擇並啓動別的 payload 的工具（是不是有點繞）。</a:t>
            </a:r>
            <a:endParaRPr lang="en-US"/>
          </a:p>
          <a:p>
            <a:pPr marL="742950" lvl="1" indent="-285750">
              <a:buFont typeface="Arial" panose="020B0604020202020204" pitchFamily="34" charset="0"/>
              <a:buChar char="•"/>
            </a:pPr>
            <a:r>
              <a:rPr lang="en-US"/>
              <a:t>FILO - 一個啓動管理器，比較簡單的那種。</a:t>
            </a:r>
            <a:endParaRPr lang="en-US"/>
          </a:p>
          <a:p>
            <a:pPr marL="742950" lvl="1" indent="-285750">
              <a:buFont typeface="Arial" panose="020B0604020202020204" pitchFamily="34" charset="0"/>
              <a:buChar char="•"/>
            </a:pPr>
            <a:r>
              <a:rPr lang="en-US"/>
              <a:t>GRUB2 - 知名啓動管理器。</a:t>
            </a:r>
            <a:endParaRPr lang="en-US"/>
          </a:p>
          <a:p>
            <a:pPr marL="742950" lvl="1" indent="-285750">
              <a:buFont typeface="Arial" panose="020B0604020202020204" pitchFamily="34"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panose="020B0604020202020204" pitchFamily="34" charset="0"/>
              <a:buChar char="•"/>
            </a:pPr>
            <a:r>
              <a:rPr lang="en-US"/>
              <a:t>U-Boot - 熟悉 ARM 的朋友應該知道（跑A Linux payload - 直接把一個 Linux 內核作爲 payload 塞進去。</a:t>
            </a:r>
            <a:endParaRPr lang="en-US"/>
          </a:p>
          <a:p>
            <a:pPr marL="742950" lvl="1" indent="-285750">
              <a:buFont typeface="Arial" panose="020B0604020202020204" pitchFamily="34" charset="0"/>
              <a:buChar char="•"/>
            </a:pPr>
            <a:r>
              <a:rPr lang="en-US"/>
              <a:t>Tianocore coreboot payload package - 開源的 UEFI 實現。</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57500" lnSpcReduction="1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lstStyle/>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endParaRPr lang="en-US" altLang="zh-CN"/>
          </a:p>
        </p:txBody>
      </p:sp>
      <p:sp>
        <p:nvSpPr>
          <p:cNvPr id="3" name="内容占位符 2"/>
          <p:cNvSpPr>
            <a:spLocks noGrp="1"/>
          </p:cNvSpPr>
          <p:nvPr>
            <p:ph idx="1"/>
          </p:nvPr>
        </p:nvSpPr>
        <p:spPr>
          <a:xfrm>
            <a:off x="838200" y="933450"/>
            <a:ext cx="10515600" cy="5831205"/>
          </a:xfrm>
        </p:spPr>
        <p:txBody>
          <a:bodyPr>
            <a:normAutofit fontScale="87500"/>
          </a:bodyPr>
          <a:lstStyle/>
          <a:p>
            <a:pPr fontAlgn="auto">
              <a:lnSpc>
                <a:spcPct val="10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endParaRPr lang="en-US" altLang="zh-CN"/>
          </a:p>
          <a:p>
            <a:pPr fontAlgn="auto">
              <a:lnSpc>
                <a:spcPct val="100000"/>
              </a:lnSpc>
            </a:pPr>
            <a:r>
              <a:rPr lang="en-US" altLang="zh-CN"/>
              <a:t>For with DT support refer to Documentation/devicetree/bindings/gpio/gpio.txt.</a:t>
            </a:r>
            <a:endParaRPr lang="en-US" altLang="zh-CN"/>
          </a:p>
          <a:p>
            <a:pPr fontAlgn="auto">
              <a:lnSpc>
                <a:spcPct val="100000"/>
              </a:lnSpc>
            </a:pPr>
            <a:r>
              <a:rPr lang="en-US" altLang="zh-CN"/>
              <a:t>For non-DT support, user can call gpiochip_add_pin_range() with appropriate</a:t>
            </a:r>
            <a:endParaRPr lang="en-US" altLang="zh-CN"/>
          </a:p>
          <a:p>
            <a:pPr fontAlgn="auto">
              <a:lnSpc>
                <a:spcPct val="100000"/>
              </a:lnSpc>
            </a:pPr>
            <a:r>
              <a:rPr lang="en-US" altLang="zh-CN"/>
              <a:t>parameters to register a range of gpio pins with a pinctrl driver.</a:t>
            </a:r>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57500" lnSpcReduction="10000"/>
          </a:bodyPr>
          <a:lstStyle/>
          <a:p>
            <a:pPr fontAlgn="auto">
              <a:lnSpc>
                <a:spcPct val="100000"/>
              </a:lnSpc>
            </a:pPr>
            <a:r>
              <a:rPr lang="x-none" altLang="en-US"/>
              <a:t>Sync coreboot code</a:t>
            </a:r>
            <a:endParaRPr lang="x-none" altLang="en-US"/>
          </a:p>
          <a:p>
            <a:pPr lvl="1" fontAlgn="auto">
              <a:lnSpc>
                <a:spcPct val="100000"/>
              </a:lnSpc>
            </a:pPr>
            <a:r>
              <a:rPr lang="x-none" altLang="en-US"/>
              <a:t>export REPO_HOST_PORT_INFO="chromium.XXXXXXX.com 418"</a:t>
            </a:r>
            <a:endParaRPr lang="x-none" altLang="en-US"/>
          </a:p>
          <a:p>
            <a:pPr lvl="1" fontAlgn="auto">
              <a:lnSpc>
                <a:spcPct val="100000"/>
              </a:lnSpc>
            </a:pPr>
            <a:r>
              <a:rPr lang="x-none" altLang="en-US"/>
              <a:t>mkdir ~/workspace/ldev-consolidated_01</a:t>
            </a:r>
            <a:endParaRPr lang="x-none" altLang="en-US"/>
          </a:p>
          <a:p>
            <a:pPr lvl="1" fontAlgn="auto">
              <a:lnSpc>
                <a:spcPct val="100000"/>
              </a:lnSpc>
            </a:pPr>
            <a:r>
              <a:rPr lang="x-none" altLang="en-US"/>
              <a:t>cd ~/workspace/ldev-consolidated_01</a:t>
            </a:r>
            <a:endParaRPr lang="x-none" altLang="en-US"/>
          </a:p>
          <a:p>
            <a:pPr lvl="1" fontAlgn="auto">
              <a:lnSpc>
                <a:spcPct val="100000"/>
              </a:lnSpc>
            </a:pPr>
            <a:r>
              <a:rPr lang="x-none" altLang="en-US"/>
              <a:t>repo init -u ssh://chromium.XXXXXXX.com/chromiumos/manifest-mirror.git</a:t>
            </a:r>
            <a:endParaRPr lang="x-none" altLang="en-US"/>
          </a:p>
          <a:p>
            <a:pPr lvl="1" fontAlgn="auto">
              <a:lnSpc>
                <a:spcPct val="100000"/>
              </a:lnSpc>
            </a:pPr>
            <a:r>
              <a:rPr lang="x-none" altLang="en-US"/>
              <a:t>repo sync</a:t>
            </a:r>
            <a:endParaRPr lang="x-none" altLang="en-US"/>
          </a:p>
          <a:p>
            <a:pPr lvl="0" fontAlgn="auto">
              <a:lnSpc>
                <a:spcPct val="100000"/>
              </a:lnSpc>
            </a:pPr>
            <a:r>
              <a:rPr lang="x-none" altLang="en-US"/>
              <a:t>Build coreboot with Intel FSP</a:t>
            </a:r>
            <a:endParaRPr lang="x-none" altLang="en-US"/>
          </a:p>
          <a:p>
            <a:pPr lvl="1" fontAlgn="auto">
              <a:lnSpc>
                <a:spcPct val="100000"/>
              </a:lnSpc>
            </a:pPr>
            <a:r>
              <a:rPr lang="x-none" altLang="en-US"/>
              <a:t>cros_sdk --enter</a:t>
            </a:r>
            <a:endParaRPr lang="x-none" altLang="en-US"/>
          </a:p>
          <a:p>
            <a:pPr lvl="1" fontAlgn="auto">
              <a:lnSpc>
                <a:spcPct val="100000"/>
              </a:lnSpc>
            </a:pPr>
            <a:r>
              <a:rPr lang="x-none" altLang="en-US"/>
              <a:t>./setup_board --board=</a:t>
            </a:r>
            <a:r>
              <a:rPr lang="x-none" altLang="en-US" b="1" i="1"/>
              <a:t>carol</a:t>
            </a:r>
            <a:endParaRPr lang="x-none" altLang="en-US" b="1" i="1"/>
          </a:p>
          <a:p>
            <a:pPr lvl="1" fontAlgn="auto">
              <a:lnSpc>
                <a:spcPct val="10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00000"/>
              </a:lnSpc>
            </a:pPr>
            <a:r>
              <a:rPr lang="x-none" altLang="en-US"/>
              <a:t># FSP build</a:t>
            </a:r>
            <a:endParaRPr lang="x-none" altLang="en-US"/>
          </a:p>
          <a:p>
            <a:pPr lvl="1" fontAlgn="auto">
              <a:lnSpc>
                <a:spcPct val="100000"/>
              </a:lnSpc>
            </a:pPr>
            <a:r>
              <a:rPr lang="x-none" altLang="en-US"/>
              <a:t>USE="fsp_src" emerge-</a:t>
            </a:r>
            <a:r>
              <a:rPr lang="x-none" altLang="en-US" b="1" i="1"/>
              <a:t>carol </a:t>
            </a:r>
            <a:r>
              <a:rPr lang="x-none" altLang="en-US"/>
              <a:t>sys-boot/chromeos-mrc</a:t>
            </a:r>
            <a:endParaRPr lang="x-none" altLang="en-US"/>
          </a:p>
          <a:p>
            <a:pPr lvl="1" fontAlgn="auto">
              <a:lnSpc>
                <a:spcPct val="100000"/>
              </a:lnSpc>
            </a:pPr>
            <a:r>
              <a:rPr lang="x-none" altLang="en-US"/>
              <a:t># Coreboot build</a:t>
            </a:r>
            <a:endParaRPr lang="x-none" altLang="en-US"/>
          </a:p>
          <a:p>
            <a:pPr lvl="1" fontAlgn="auto">
              <a:lnSpc>
                <a:spcPct val="10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00000"/>
              </a:lnSpc>
            </a:pPr>
            <a:r>
              <a:rPr lang="x-none" altLang="en-US"/>
              <a:t>NOTE: There can be build errors if the error is because of the missing file "ec.RW.bin"</a:t>
            </a:r>
            <a:endParaRPr lang="x-none" altLang="en-US"/>
          </a:p>
          <a:p>
            <a:pPr lvl="1" fontAlgn="auto">
              <a:lnSpc>
                <a:spcPct val="10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0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00000"/>
              </a:lnSpc>
            </a:pPr>
            <a:r>
              <a:rPr lang="x-none" altLang="en-US"/>
              <a:t>Build EC Firmware</a:t>
            </a:r>
            <a:endParaRPr lang="x-none" altLang="en-US"/>
          </a:p>
          <a:p>
            <a:pPr lvl="1" fontAlgn="auto">
              <a:lnSpc>
                <a:spcPct val="100000"/>
              </a:lnSpc>
            </a:pPr>
            <a:r>
              <a:rPr lang="x-none" altLang="en-US"/>
              <a:t>cros_workon-</a:t>
            </a:r>
            <a:r>
              <a:rPr lang="x-none" altLang="en-US" b="1" i="1"/>
              <a:t>carol </a:t>
            </a:r>
            <a:r>
              <a:rPr lang="x-none" altLang="en-US"/>
              <a:t>start chromeos-ec</a:t>
            </a:r>
            <a:endParaRPr lang="x-none" altLang="en-US"/>
          </a:p>
          <a:p>
            <a:pPr lvl="1" fontAlgn="auto">
              <a:lnSpc>
                <a:spcPct val="100000"/>
              </a:lnSpc>
            </a:pPr>
            <a:r>
              <a:rPr lang="x-none" altLang="en-US"/>
              <a:t>emerge-</a:t>
            </a:r>
            <a:r>
              <a:rPr lang="x-none" altLang="en-US" b="1" i="1"/>
              <a:t>carol </a:t>
            </a:r>
            <a:r>
              <a:rPr lang="x-none" altLang="en-US"/>
              <a:t>chromeos-ec</a:t>
            </a:r>
            <a:endParaRPr lang="x-none"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endParaRPr lang="x-none" altLang="en-US"/>
          </a:p>
        </p:txBody>
      </p:sp>
      <p:sp>
        <p:nvSpPr>
          <p:cNvPr id="3" name="Content Placeholder 2"/>
          <p:cNvSpPr>
            <a:spLocks noGrp="1"/>
          </p:cNvSpPr>
          <p:nvPr>
            <p:ph idx="1"/>
          </p:nvPr>
        </p:nvSpPr>
        <p:spPr/>
        <p:txBody>
          <a:bodyPr>
            <a:normAutofit fontScale="87500" lnSpcReduction="10000"/>
          </a:bodyPr>
          <a:lstStyle/>
          <a:p>
            <a:pPr fontAlgn="auto">
              <a:lnSpc>
                <a:spcPct val="100000"/>
              </a:lnSpc>
            </a:pPr>
            <a:r>
              <a:rPr lang="en-US"/>
              <a:t>In EC source, you can find the battery parameters in board/battery.c</a:t>
            </a:r>
            <a:endParaRPr lang="en-US"/>
          </a:p>
          <a:p>
            <a:pPr fontAlgn="auto">
              <a:lnSpc>
                <a:spcPct val="100000"/>
              </a:lnSpc>
            </a:pPr>
            <a:r>
              <a:rPr lang="en-US"/>
              <a:t>ex: voltage_max/voltage_normal/voltage_min.</a:t>
            </a:r>
            <a:endParaRPr lang="en-US"/>
          </a:p>
          <a:p>
            <a:pPr fontAlgn="auto">
              <a:lnSpc>
                <a:spcPct val="100000"/>
              </a:lnSpc>
            </a:pPr>
            <a:r>
              <a:rPr lang="en-US"/>
              <a:t>Refer board/</a:t>
            </a:r>
            <a:r>
              <a:rPr lang="x-none" altLang="en-US"/>
              <a:t>$BOARD</a:t>
            </a:r>
            <a:r>
              <a:rPr lang="en-US"/>
              <a:t>/battery.c to support multiple batteries, but it has to rebuild EC firmware.</a:t>
            </a:r>
            <a:endParaRPr lang="en-US"/>
          </a:p>
          <a:p>
            <a:pPr fontAlgn="auto">
              <a:lnSpc>
                <a:spcPct val="10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00000"/>
              </a:lnSpc>
            </a:pPr>
            <a:r>
              <a:rPr lang="en-US"/>
              <a:t>In </a:t>
            </a:r>
            <a:r>
              <a:rPr lang="x-none" altLang="en-US"/>
              <a:t>&lt;cr&gt;</a:t>
            </a:r>
            <a:r>
              <a:rPr lang="en-US"/>
              <a:t>/usr/share/power_manager/board_specific/low_battery_shutdown_percent, powerd uses this parameter to decide when to shutdown.</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endParaRPr lang="x-none" altLang="en-US"/>
          </a:p>
        </p:txBody>
      </p:sp>
      <p:sp>
        <p:nvSpPr>
          <p:cNvPr id="3" name="Content Placeholder 2"/>
          <p:cNvSpPr>
            <a:spLocks noGrp="1"/>
          </p:cNvSpPr>
          <p:nvPr>
            <p:ph idx="1"/>
          </p:nvPr>
        </p:nvSpPr>
        <p:spPr/>
        <p:txBody>
          <a:bodyPr/>
          <a:lstStyle/>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r>
              <a:rPr lang="en-US"/>
              <a:t>$ /usr/share/vboot/bin/set_gbb_flags.sh 0x239</a:t>
            </a:r>
            <a:endParaRPr lang="en-US"/>
          </a:p>
          <a:p>
            <a:r>
              <a:rPr lang="en-US"/>
              <a:t>$ reboot</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endParaRPr lang="x-none"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7500" lnSpcReduction="1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7970"/>
            <a:ext cx="10515600" cy="666750"/>
          </a:xfrm>
        </p:spPr>
        <p:txBody>
          <a:bodyPr>
            <a:normAutofit fontScale="90000"/>
          </a:bodyPr>
          <a:p>
            <a:r>
              <a:rPr lang="en-US"/>
              <a:t>Bluetooth Kernel Debugging</a:t>
            </a:r>
            <a:endParaRPr lang="en-US"/>
          </a:p>
        </p:txBody>
      </p:sp>
      <p:sp>
        <p:nvSpPr>
          <p:cNvPr id="3" name="Content Placeholder 2"/>
          <p:cNvSpPr>
            <a:spLocks noGrp="1"/>
          </p:cNvSpPr>
          <p:nvPr>
            <p:ph idx="1"/>
          </p:nvPr>
        </p:nvSpPr>
        <p:spPr>
          <a:xfrm>
            <a:off x="838200" y="1219200"/>
            <a:ext cx="10515600" cy="5429250"/>
          </a:xfrm>
        </p:spPr>
        <p:txBody>
          <a:bodyPr>
            <a:normAutofit fontScale="60000"/>
          </a:bodyPr>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endParaRPr lang="x-none"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lstStyle/>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47500" lnSpcReduction="1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endParaRPr lang="x-none" altLang="en-US" sz="3200"/>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96545"/>
            <a:ext cx="10515600" cy="707390"/>
          </a:xfrm>
        </p:spPr>
        <p:txBody>
          <a:bodyPr>
            <a:normAutofit fontScale="90000"/>
          </a:bodyPr>
          <a:p>
            <a:r>
              <a:rPr lang="en-US" sz="3600"/>
              <a:t>Build Chrom</a:t>
            </a:r>
            <a:r>
              <a:rPr lang="x-none" altLang="en-US" sz="3600"/>
              <a:t>ium </a:t>
            </a:r>
            <a:r>
              <a:rPr lang="en-US" sz="3600"/>
              <a:t>OS with SEP and SoCWatch </a:t>
            </a:r>
            <a:r>
              <a:rPr lang="x-none" altLang="en-US" sz="3600"/>
              <a:t>T</a:t>
            </a:r>
            <a:r>
              <a:rPr lang="en-US" sz="3600"/>
              <a:t>ools</a:t>
            </a:r>
            <a:endParaRPr lang="en-US" sz="3600"/>
          </a:p>
        </p:txBody>
      </p:sp>
      <p:sp>
        <p:nvSpPr>
          <p:cNvPr id="3" name="Content Placeholder 2"/>
          <p:cNvSpPr>
            <a:spLocks noGrp="1"/>
          </p:cNvSpPr>
          <p:nvPr>
            <p:ph idx="1"/>
          </p:nvPr>
        </p:nvSpPr>
        <p:spPr>
          <a:xfrm>
            <a:off x="838200" y="1201420"/>
            <a:ext cx="10515600" cy="5513070"/>
          </a:xfrm>
        </p:spPr>
        <p:txBody>
          <a:bodyPr>
            <a:normAutofit fontScale="50000"/>
          </a:bodyPr>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endParaRPr lang="x-none"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55000" lnSpcReduction="1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endParaRPr lang="x-none" altLang="en-US"/>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57500" lnSpcReduction="1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635635"/>
          </a:xfrm>
        </p:spPr>
        <p:txBody>
          <a:bodyPr>
            <a:normAutofit fontScale="90000"/>
          </a:bodyPr>
          <a:lstStyle/>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2500" lnSpcReduction="1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endParaRPr lang="en-US" altLang="zh-CN"/>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7965"/>
            <a:ext cx="10515600" cy="626110"/>
          </a:xfrm>
        </p:spPr>
        <p:txBody>
          <a:bodyPr>
            <a:normAutofit fontScale="90000"/>
          </a:bodyPr>
          <a:p>
            <a:r>
              <a:rPr lang="en-US" sz="3600"/>
              <a:t>How to Run Android Apps in Chrome with Google ARC</a:t>
            </a:r>
            <a:br>
              <a:rPr lang="en-US" sz="3600"/>
            </a:br>
            <a:r>
              <a:rPr lang="en-US" sz="1600"/>
              <a:t>https://www.tomsguide.com/us/google-arc-chrome-android-apps,news-20736.html</a:t>
            </a:r>
            <a:endParaRPr lang="en-US" sz="1600"/>
          </a:p>
        </p:txBody>
      </p:sp>
      <p:sp>
        <p:nvSpPr>
          <p:cNvPr id="3" name="Content Placeholder 2"/>
          <p:cNvSpPr>
            <a:spLocks noGrp="1"/>
          </p:cNvSpPr>
          <p:nvPr>
            <p:ph idx="1"/>
          </p:nvPr>
        </p:nvSpPr>
        <p:spPr>
          <a:xfrm>
            <a:off x="838200" y="1153795"/>
            <a:ext cx="10515600" cy="5024120"/>
          </a:xfrm>
        </p:spPr>
        <p:txBody>
          <a:bodyPr>
            <a:normAutofit fontScale="70000"/>
          </a:bodyPr>
          <a:p>
            <a:r>
              <a:rPr lang="en-US"/>
              <a:t>ARC WR - launch Android apps in Chrome</a:t>
            </a:r>
            <a:endParaRPr lang="en-US"/>
          </a:p>
          <a:p>
            <a:pPr lvl="1"/>
            <a:r>
              <a:rPr lang="en-US"/>
              <a:t>ARC Welder is an extension for the Google Chrome browser that allows you to run Android applications directly in the browser. ARC Welder is often used as an alternative to "heavy" Android-emulators.</a:t>
            </a:r>
            <a:endParaRPr lang="en-US"/>
          </a:p>
          <a:p>
            <a:pPr lvl="1"/>
            <a:r>
              <a:rPr lang="en-US"/>
              <a:t>Working with an extension is quite simple. Just press the "Add your APK" key, specify the application file and select the size of the working window. That's all, now you can work with a mobile game or program directly in the browser. </a:t>
            </a:r>
            <a:endParaRPr lang="en-US"/>
          </a:p>
          <a:p>
            <a:pPr lvl="1"/>
            <a:r>
              <a:rPr lang="en-US"/>
              <a:t>Install ARC Welder (Manual)</a:t>
            </a:r>
            <a:endParaRPr lang="en-US"/>
          </a:p>
          <a:p>
            <a:pPr lvl="2"/>
            <a:r>
              <a:rPr lang="en-US"/>
              <a:t>Navigate to : https://developer.chrome.com/apps/getstarted_arc</a:t>
            </a:r>
            <a:endParaRPr lang="en-US"/>
          </a:p>
          <a:p>
            <a:pPr lvl="2"/>
            <a:r>
              <a:rPr lang="en-US"/>
              <a:t>Click on "The ARC Welder app"</a:t>
            </a:r>
            <a:endParaRPr lang="en-US"/>
          </a:p>
          <a:p>
            <a:pPr lvl="2"/>
            <a:r>
              <a:rPr lang="en-US"/>
              <a:t>Select "+ add to chrome"</a:t>
            </a:r>
            <a:endParaRPr lang="en-US"/>
          </a:p>
          <a:p>
            <a:pPr lvl="2"/>
            <a:r>
              <a:rPr lang="en-US"/>
              <a:t>This will take a few minutes while it downloads the ARC Welder and runtime.</a:t>
            </a:r>
            <a:endParaRPr lang="en-US"/>
          </a:p>
          <a:p>
            <a:pPr lvl="2"/>
            <a:r>
              <a:rPr lang="en-US"/>
              <a:t>Confirm it is installed : Settings, Extensions.</a:t>
            </a:r>
            <a:endParaRPr lang="en-US"/>
          </a:p>
          <a:p>
            <a:pPr lvl="2"/>
            <a:r>
              <a:rPr lang="en-US"/>
              <a:t>    Enable WebGL</a:t>
            </a:r>
            <a:endParaRPr lang="en-US"/>
          </a:p>
          <a:p>
            <a:pPr lvl="2"/>
            <a:r>
              <a:rPr lang="en-US"/>
              <a:t>Step 1: Type chrome://flags in the address bar</a:t>
            </a:r>
            <a:endParaRPr lang="en-US"/>
          </a:p>
          <a:p>
            <a:pPr lvl="2"/>
            <a:r>
              <a:rPr lang="en-US"/>
              <a:t>Step 2: Press Ctrl + f and type ” Rendering list “, “Override software rendering list” should come up, Now click on Enable and restart the browser.</a:t>
            </a:r>
            <a:endParaRPr lang="en-US"/>
          </a:p>
          <a:p>
            <a:pPr lvl="2"/>
            <a:r>
              <a:rPr lang="en-US"/>
              <a:t>Step 3: Close the Chrome window.</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endParaRPr lang="en-US" altLang="zh-CN"/>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Wayland and Weston</a:t>
            </a:r>
            <a:endParaRPr lang="en-US" altLang="zh-CN"/>
          </a:p>
        </p:txBody>
      </p:sp>
      <p:sp>
        <p:nvSpPr>
          <p:cNvPr id="3" name="内容占位符 2"/>
          <p:cNvSpPr>
            <a:spLocks noGrp="1"/>
          </p:cNvSpPr>
          <p:nvPr>
            <p:ph idx="1"/>
          </p:nvPr>
        </p:nvSpPr>
        <p:spPr/>
        <p:txBody>
          <a:bodyPr>
            <a:normAutofit/>
          </a:bodyPr>
          <a:p>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0350"/>
            <a:ext cx="10515600" cy="521335"/>
          </a:xfrm>
        </p:spPr>
        <p:txBody>
          <a:bodyPr>
            <a:normAutofit fontScale="90000"/>
          </a:bodyPr>
          <a:p>
            <a:r>
              <a:rPr lang="en-US" altLang="zh-CN"/>
              <a:t>Wayland and WCodebase</a:t>
            </a:r>
            <a:endParaRPr lang="en-US" altLang="zh-CN"/>
          </a:p>
        </p:txBody>
      </p:sp>
      <p:sp>
        <p:nvSpPr>
          <p:cNvPr id="3" name="内容占位符 2"/>
          <p:cNvSpPr>
            <a:spLocks noGrp="1"/>
          </p:cNvSpPr>
          <p:nvPr>
            <p:ph idx="1"/>
          </p:nvPr>
        </p:nvSpPr>
        <p:spPr>
          <a:xfrm>
            <a:off x="838200" y="1048385"/>
            <a:ext cx="5681345" cy="5588635"/>
          </a:xfrm>
        </p:spPr>
        <p:txBody>
          <a:bodyPr>
            <a:normAutofit fontScale="50000"/>
          </a:bodyPr>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endParaRPr lang="zh-CN" altLang="en-US"/>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031240"/>
          </a:xfrm>
        </p:spPr>
        <p:txBody>
          <a:bodyPr/>
          <a:p>
            <a:r>
              <a:rPr lang="en-US" altLang="zh-CN"/>
              <a:t>Weston Runtime Support Libs</a:t>
            </a:r>
            <a:endParaRPr lang="en-US" altLang="zh-CN"/>
          </a:p>
        </p:txBody>
      </p:sp>
      <p:pic>
        <p:nvPicPr>
          <p:cNvPr id="6" name="内容占位符 5"/>
          <p:cNvPicPr>
            <a:picLocks noChangeAspect="1"/>
          </p:cNvPicPr>
          <p:nvPr>
            <p:ph idx="1"/>
          </p:nvPr>
        </p:nvPicPr>
        <p:blipFill>
          <a:blip r:embed="rId1"/>
          <a:stretch>
            <a:fillRect/>
          </a:stretch>
        </p:blipFill>
        <p:spPr>
          <a:xfrm>
            <a:off x="930275" y="1918335"/>
            <a:ext cx="10567035" cy="462534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endParaRPr lang="zh-CN" altLang="en-US"/>
          </a:p>
        </p:txBody>
      </p:sp>
      <p:sp>
        <p:nvSpPr>
          <p:cNvPr id="3" name="内容占位符 2"/>
          <p:cNvSpPr>
            <a:spLocks noGrp="1"/>
          </p:cNvSpPr>
          <p:nvPr>
            <p:ph idx="1"/>
          </p:nvPr>
        </p:nvSpPr>
        <p:spPr>
          <a:xfrm>
            <a:off x="838200" y="1127760"/>
            <a:ext cx="10515600" cy="5049520"/>
          </a:xfrm>
        </p:spPr>
        <p:txBody>
          <a:bodyPr>
            <a:normAutofit lnSpcReduction="10000"/>
          </a:bodyPr>
          <a:lstStyle/>
          <a:p>
            <a:pPr fontAlgn="auto">
              <a:lnSpc>
                <a:spcPct val="10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0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endParaRPr lang="x-none" altLang="en-US"/>
          </a:p>
        </p:txBody>
      </p:sp>
      <p:sp>
        <p:nvSpPr>
          <p:cNvPr id="3" name="Content Placeholder 2"/>
          <p:cNvSpPr>
            <a:spLocks noGrp="1"/>
          </p:cNvSpPr>
          <p:nvPr>
            <p:ph idx="1"/>
          </p:nvPr>
        </p:nvSpPr>
        <p:spPr>
          <a:xfrm>
            <a:off x="838200" y="1003300"/>
            <a:ext cx="10515600" cy="5731510"/>
          </a:xfrm>
        </p:spPr>
        <p:txBody>
          <a:bodyPr>
            <a:normAutofit fontScale="65000" lnSpcReduction="1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(1/3) </a:t>
            </a:r>
            <a:endParaRPr lang="en-US" sz="3600" dirty="0"/>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r>
              <a:rPr lang="en-US" dirty="0" smtClean="0"/>
              <a:t>.</a:t>
            </a:r>
            <a:endParaRPr lang="en-US" dirty="0" smtClean="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a:t>
            </a:r>
            <a:r>
              <a:rPr lang="en-US" dirty="0" smtClean="0"/>
              <a:t>. </a:t>
            </a:r>
            <a:r>
              <a:rPr lang="en-US" dirty="0" err="1"/>
              <a:t>GPUTop</a:t>
            </a:r>
            <a:r>
              <a:rPr lang="en-US" dirty="0"/>
              <a:t> is only compatible with v4.14+ kernels on the target device</a:t>
            </a:r>
            <a:r>
              <a:rPr lang="en-US" dirty="0" smtClean="0"/>
              <a:t>.</a:t>
            </a:r>
            <a:endParaRPr lang="en-US" dirty="0" smtClean="0"/>
          </a:p>
          <a:p>
            <a:pPr lvl="1" fontAlgn="auto">
              <a:lnSpc>
                <a:spcPct val="100000"/>
              </a:lnSpc>
            </a:pPr>
            <a:r>
              <a:rPr lang="en-US" dirty="0" smtClean="0"/>
              <a:t>Build Chromium OS kernel</a:t>
            </a:r>
            <a:endParaRPr lang="en-US" dirty="0" smtClean="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smtClean="0"/>
              <a:t>linux</a:t>
            </a:r>
            <a:r>
              <a:rPr lang="en-US" dirty="0" smtClean="0"/>
              <a:t>-sources</a:t>
            </a:r>
            <a:endParaRPr lang="en-US" dirty="0" smtClean="0"/>
          </a:p>
          <a:p>
            <a:pPr lvl="1" fontAlgn="auto">
              <a:lnSpc>
                <a:spcPct val="100000"/>
              </a:lnSpc>
            </a:pPr>
            <a:r>
              <a:rPr lang="en-US" dirty="0" smtClean="0"/>
              <a:t>Update Chromium Device</a:t>
            </a:r>
            <a:endParaRPr lang="en-US" dirty="0" smtClean="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2885"/>
            <a:ext cx="10515600" cy="718185"/>
          </a:xfrm>
        </p:spPr>
        <p:txBody>
          <a:bodyPr>
            <a:normAutofit fontScale="90000"/>
          </a:bodyPr>
          <a:p>
            <a:r>
              <a:rPr lang="x-none" altLang="en-US"/>
              <a:t>How to Add New Board Overlay</a:t>
            </a:r>
            <a:endParaRPr lang="x-none" altLang="en-US"/>
          </a:p>
        </p:txBody>
      </p:sp>
      <p:sp>
        <p:nvSpPr>
          <p:cNvPr id="3" name="Content Placeholder 2"/>
          <p:cNvSpPr>
            <a:spLocks noGrp="1"/>
          </p:cNvSpPr>
          <p:nvPr>
            <p:ph idx="1"/>
          </p:nvPr>
        </p:nvSpPr>
        <p:spPr>
          <a:xfrm>
            <a:off x="255270" y="1076960"/>
            <a:ext cx="11659235" cy="5612130"/>
          </a:xfrm>
        </p:spPr>
        <p:txBody>
          <a:bodyPr>
            <a:normAutofit fontScale="90000" lnSpcReduction="20000"/>
          </a:bodyPr>
          <a:p>
            <a:r>
              <a:rPr lang="en-US"/>
              <a:t>Levels and Types</a:t>
            </a:r>
            <a:endParaRPr lang="en-US"/>
          </a:p>
          <a:p>
            <a:pPr lvl="1"/>
            <a:r>
              <a:rPr lang="en-US"/>
              <a:t>For a new public board there are three levels to deal with:</a:t>
            </a:r>
            <a:endParaRPr lang="en-US"/>
          </a:p>
          <a:p>
            <a:pPr lvl="2"/>
            <a:r>
              <a:rPr lang="en-US"/>
              <a:t>Public (chromium.org)</a:t>
            </a:r>
            <a:endParaRPr lang="en-US"/>
          </a:p>
          <a:p>
            <a:pPr lvl="2"/>
            <a:r>
              <a:rPr lang="en-US"/>
              <a:t>Partner Private (google)</a:t>
            </a:r>
            <a:endParaRPr lang="en-US"/>
          </a:p>
          <a:p>
            <a:pPr lvl="2"/>
            <a:r>
              <a:rPr lang="en-US"/>
              <a:t>Internal Private (</a:t>
            </a:r>
            <a:r>
              <a:rPr lang="x-none" altLang="en-US"/>
              <a:t>CPU Vendor</a:t>
            </a:r>
            <a:r>
              <a:rPr lang="en-US"/>
              <a:t>)</a:t>
            </a:r>
            <a:endParaRPr lang="en-US"/>
          </a:p>
          <a:p>
            <a:pPr lvl="2"/>
            <a:r>
              <a:rPr lang="en-US"/>
              <a:t>Within each of the above levels, there are three types of overlays:</a:t>
            </a:r>
            <a:endParaRPr lang="en-US"/>
          </a:p>
          <a:p>
            <a:pPr lvl="3"/>
            <a:r>
              <a:rPr lang="en-US"/>
              <a:t>chipset</a:t>
            </a:r>
            <a:endParaRPr lang="en-US"/>
          </a:p>
          <a:p>
            <a:pPr lvl="3"/>
            <a:r>
              <a:rPr lang="en-US"/>
              <a:t>baseboard</a:t>
            </a:r>
            <a:endParaRPr lang="en-US"/>
          </a:p>
          <a:p>
            <a:pPr lvl="3"/>
            <a:r>
              <a:rPr lang="en-US"/>
              <a:t>board</a:t>
            </a:r>
            <a:endParaRPr lang="en-US"/>
          </a:p>
          <a:p>
            <a:pPr lvl="1"/>
            <a:r>
              <a:rPr lang="en-US"/>
              <a:t>Each level can have a mix of one, two, or all three types depending on the platform being added.</a:t>
            </a:r>
            <a:endParaRPr lang="en-US"/>
          </a:p>
          <a:p>
            <a:pPr lvl="0"/>
            <a:r>
              <a:rPr lang="en-US"/>
              <a:t>Step 1 - Board Name</a:t>
            </a:r>
            <a:endParaRPr lang="en-US"/>
          </a:p>
          <a:p>
            <a:pPr lvl="1"/>
            <a:r>
              <a:rPr lang="x-none" altLang="en-US"/>
              <a:t>T</a:t>
            </a:r>
            <a:r>
              <a:rPr lang="en-US"/>
              <a:t>he board name added to the following file: src/third_party/chromiumos-overlay/eclass/cros-board.eclass</a:t>
            </a:r>
            <a:endParaRPr lang="en-US"/>
          </a:p>
          <a:p>
            <a:pPr lvl="0"/>
            <a:r>
              <a:rPr lang="en-US"/>
              <a:t>Step 2 - Public Overlays</a:t>
            </a:r>
            <a:endParaRPr lang="en-US"/>
          </a:p>
          <a:p>
            <a:pPr lvl="1"/>
            <a:r>
              <a:rPr lang="en-US"/>
              <a:t>Chipset - created for the silicon (</a:t>
            </a:r>
            <a:r>
              <a:rPr lang="x-none" altLang="en-US"/>
              <a:t>ex. src/overlays/chipset-$CHIP</a:t>
            </a:r>
            <a:r>
              <a:rPr lang="en-US"/>
              <a:t>)</a:t>
            </a:r>
            <a:endParaRPr lang="en-US"/>
          </a:p>
          <a:p>
            <a:pPr lvl="1"/>
            <a:r>
              <a:rPr lang="en-US"/>
              <a:t>Baseboard - created for the lead vehicle </a:t>
            </a:r>
            <a:r>
              <a:rPr lang="x-none" altLang="en-US"/>
              <a:t>(ex. src/overlays/baseboard-$BOARD)</a:t>
            </a:r>
            <a:endParaRPr lang="x-none" altLang="en-US"/>
          </a:p>
          <a:p>
            <a:pPr lvl="1"/>
            <a:r>
              <a:rPr lang="x-none" altLang="en-US"/>
              <a:t>Board - created for each of the boards based on the silicon, including the lead vehicle (ex. src/overlays/overlay-$BOARD)</a:t>
            </a:r>
            <a:endParaRPr lang="x-none" altLang="en-US"/>
          </a:p>
          <a:p>
            <a:pPr lvl="1"/>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(2/3) </a:t>
            </a:r>
            <a:endParaRPr lang="en-US" sz="3600" dirty="0"/>
          </a:p>
        </p:txBody>
      </p:sp>
      <p:sp>
        <p:nvSpPr>
          <p:cNvPr id="3" name="Content Placeholder 2"/>
          <p:cNvSpPr>
            <a:spLocks noGrp="1"/>
          </p:cNvSpPr>
          <p:nvPr>
            <p:ph idx="1"/>
          </p:nvPr>
        </p:nvSpPr>
        <p:spPr>
          <a:xfrm>
            <a:off x="838200" y="1261110"/>
            <a:ext cx="10515600" cy="5530215"/>
          </a:xfrm>
        </p:spPr>
        <p:txBody>
          <a:bodyPr>
            <a:normAutofit fontScale="72500"/>
          </a:bodyPr>
          <a:lstStyle/>
          <a:p>
            <a:pPr fontAlgn="auto">
              <a:lnSpc>
                <a:spcPct val="100000"/>
              </a:lnSpc>
            </a:pPr>
            <a:r>
              <a:rPr lang="en-US" dirty="0"/>
              <a:t>Installing </a:t>
            </a:r>
            <a:r>
              <a:rPr lang="en-US" dirty="0" err="1"/>
              <a:t>GPUTop</a:t>
            </a:r>
            <a:r>
              <a:rPr lang="en-US" dirty="0"/>
              <a:t> as a Command Line Interface </a:t>
            </a:r>
            <a:r>
              <a:rPr lang="en-US" dirty="0" smtClean="0"/>
              <a:t>on Chromium Target</a:t>
            </a:r>
            <a:endParaRPr lang="en-US" dirty="0" smtClean="0"/>
          </a:p>
          <a:p>
            <a:pPr lvl="1" fontAlgn="auto">
              <a:lnSpc>
                <a:spcPct val="10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0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0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0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0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0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00000"/>
              </a:lnSpc>
            </a:pPr>
            <a:r>
              <a:rPr lang="en-US" dirty="0"/>
              <a:t>Start up the target device, at the log in screen open a shell prompt "ctrl-alt-&lt;F2&gt;"</a:t>
            </a:r>
            <a:endParaRPr lang="en-US" dirty="0"/>
          </a:p>
          <a:p>
            <a:pPr lvl="1" fontAlgn="auto">
              <a:lnSpc>
                <a:spcPct val="10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0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a:t>
            </a:r>
            <a:r>
              <a:rPr lang="en-US" sz="3600" dirty="0" smtClean="0"/>
              <a:t>Tool (3/3) </a:t>
            </a:r>
            <a:endParaRPr lang="en-US" sz="3600" dirty="0"/>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t>
            </a:r>
            <a:r>
              <a:rPr lang="en-US" dirty="0" smtClean="0"/>
              <a:t>a </a:t>
            </a:r>
            <a:r>
              <a:rPr lang="en-US" dirty="0"/>
              <a:t>Command Line </a:t>
            </a:r>
            <a:r>
              <a:rPr lang="en-US" dirty="0" smtClean="0"/>
              <a:t>Interface on Chromium Target</a:t>
            </a:r>
            <a:endParaRPr lang="en-US" dirty="0" smtClean="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a:t>
            </a:r>
            <a:r>
              <a:rPr lang="en-US" dirty="0" smtClean="0"/>
              <a:t>counters</a:t>
            </a:r>
            <a:endParaRPr lang="en-US" dirty="0" smtClean="0"/>
          </a:p>
          <a:p>
            <a:pPr fontAlgn="auto">
              <a:lnSpc>
                <a:spcPct val="100000"/>
              </a:lnSpc>
            </a:pPr>
            <a:r>
              <a:rPr lang="en-US" dirty="0"/>
              <a:t>Installing </a:t>
            </a:r>
            <a:r>
              <a:rPr lang="en-US" dirty="0" err="1"/>
              <a:t>GPUTop</a:t>
            </a:r>
            <a:r>
              <a:rPr lang="en-US" dirty="0"/>
              <a:t> as a Web User </a:t>
            </a:r>
            <a:r>
              <a:rPr lang="en-US" dirty="0" smtClean="0"/>
              <a:t>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a:t>
            </a:r>
            <a:r>
              <a:rPr lang="en-US" dirty="0" smtClean="0"/>
              <a:t>RPM</a:t>
            </a:r>
            <a:r>
              <a:rPr lang="en-US" dirty="0"/>
              <a:t>: </a:t>
            </a:r>
            <a:r>
              <a:rPr lang="en-US" dirty="0" err="1"/>
              <a:t>sudo</a:t>
            </a:r>
            <a:r>
              <a:rPr lang="en-US" dirty="0"/>
              <a:t> rpm -</a:t>
            </a:r>
            <a:r>
              <a:rPr lang="en-US" dirty="0" err="1"/>
              <a:t>i</a:t>
            </a:r>
            <a:r>
              <a:rPr lang="en-US" dirty="0"/>
              <a:t> </a:t>
            </a:r>
            <a:r>
              <a:rPr lang="en-US" dirty="0" smtClean="0"/>
              <a:t>gputop-1.0-x86_64.rpm</a:t>
            </a:r>
            <a:endParaRPr lang="en-US" dirty="0" smtClean="0"/>
          </a:p>
          <a:p>
            <a:pPr lvl="1" fontAlgn="auto">
              <a:lnSpc>
                <a:spcPct val="100000"/>
              </a:lnSpc>
            </a:pPr>
            <a:r>
              <a:rPr lang="en-US" dirty="0"/>
              <a:t>Test the Web-UI by running ~/</a:t>
            </a:r>
            <a:r>
              <a:rPr lang="en-US" dirty="0" err="1" smtClean="0"/>
              <a:t>gputop</a:t>
            </a:r>
            <a:r>
              <a:rPr lang="en-US" dirty="0" smtClean="0"/>
              <a:t>/</a:t>
            </a:r>
            <a:r>
              <a:rPr lang="en-US" dirty="0" err="1" smtClean="0"/>
              <a:t>ui</a:t>
            </a:r>
            <a:r>
              <a:rPr lang="en-US" dirty="0" smtClean="0"/>
              <a:t>/index.html</a:t>
            </a:r>
            <a:endParaRPr lang="en-US" dirty="0" smtClean="0"/>
          </a:p>
          <a:p>
            <a:pPr fontAlgn="auto">
              <a:lnSpc>
                <a:spcPct val="100000"/>
              </a:lnSpc>
            </a:pPr>
            <a:r>
              <a:rPr lang="en-US" dirty="0"/>
              <a:t>Using </a:t>
            </a:r>
            <a:r>
              <a:rPr lang="en-US" dirty="0" err="1"/>
              <a:t>GPUTop</a:t>
            </a:r>
            <a:r>
              <a:rPr lang="en-US" dirty="0"/>
              <a:t> as a Web User Interface </a:t>
            </a:r>
            <a:r>
              <a:rPr lang="en-US" dirty="0" smtClean="0"/>
              <a:t>on Chromium Target </a:t>
            </a:r>
            <a:r>
              <a:rPr lang="en-US" dirty="0"/>
              <a:t>and </a:t>
            </a:r>
            <a:r>
              <a:rPr lang="en-US" dirty="0" smtClean="0"/>
              <a:t>Linux</a:t>
            </a:r>
            <a:endParaRPr lang="en-US" dirty="0" smtClean="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a:t>
            </a:r>
            <a:r>
              <a:rPr lang="en-US" dirty="0" smtClean="0"/>
              <a:t>Chromium </a:t>
            </a:r>
            <a:r>
              <a:rPr lang="en-US" dirty="0"/>
              <a:t>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a:t>
            </a:r>
            <a:r>
              <a:rPr lang="en-US" dirty="0" smtClean="0"/>
              <a:t>Chromium </a:t>
            </a:r>
            <a:r>
              <a:rPr lang="en-US" dirty="0"/>
              <a:t>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a:t>
            </a:r>
            <a:r>
              <a:rPr lang="en-US" dirty="0" smtClean="0"/>
              <a:t>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a:t>
            </a:r>
            <a:r>
              <a:rPr lang="en-US" dirty="0" smtClean="0"/>
              <a:t>window</a:t>
            </a:r>
            <a:endParaRPr lang="en-US" dirty="0" smtClean="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smtClean="0"/>
              <a:t>CPU Profiling Tool</a:t>
            </a:r>
            <a:endParaRPr lang="en-US" dirty="0"/>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smtClean="0">
                          <a:ln>
                            <a:solidFill>
                              <a:schemeClr val="tx1"/>
                            </a:solidFill>
                          </a:ln>
                          <a:effectLst/>
                        </a:rPr>
                        <a:t>Gperftools</a:t>
                      </a:r>
                      <a:r>
                        <a:rPr lang="en-US" sz="1400" dirty="0" smtClean="0">
                          <a:ln>
                            <a:solidFill>
                              <a:schemeClr val="tx1"/>
                            </a:solidFill>
                          </a:ln>
                          <a:effectLst/>
                        </a:rPr>
                        <a:t> (C/C++)</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smtClean="0">
                          <a:ln>
                            <a:solidFill>
                              <a:schemeClr val="tx1"/>
                            </a:solidFill>
                          </a:ln>
                          <a:effectLst/>
                        </a:rPr>
                        <a:t>Valgrind</a:t>
                      </a:r>
                      <a:r>
                        <a:rPr lang="en-US" sz="1400" dirty="0" smtClean="0">
                          <a:ln>
                            <a:solidFill>
                              <a:schemeClr val="tx1"/>
                            </a:solidFill>
                          </a:ln>
                          <a:effectLst/>
                        </a:rPr>
                        <a:t> (Python)</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333333"/>
                </a:solidFill>
                <a:effectLst/>
                <a:latin typeface="Arial" panose="020B0604020202020204" pitchFamily="34" charset="0"/>
                <a:cs typeface="Arial" panose="020B0604020202020204" pitchFamily="34"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panose="020B0604020202020204" pitchFamily="34" charset="0"/>
              </a:rPr>
              <a:t>Gperftools</a:t>
            </a:r>
            <a:r>
              <a:rPr lang="en-US" dirty="0">
                <a:solidFill>
                  <a:srgbClr val="333333"/>
                </a:solidFill>
                <a:latin typeface="Arial" panose="020B0604020202020204" pitchFamily="34" charset="0"/>
              </a:rPr>
              <a:t> is a set of tools created by google that allows </a:t>
            </a:r>
            <a:r>
              <a:rPr lang="en-US" dirty="0" err="1">
                <a:solidFill>
                  <a:srgbClr val="333333"/>
                </a:solidFill>
                <a:latin typeface="Arial" panose="020B0604020202020204" pitchFamily="34" charset="0"/>
              </a:rPr>
              <a:t>cpu</a:t>
            </a:r>
            <a:r>
              <a:rPr lang="en-US" dirty="0">
                <a:solidFill>
                  <a:srgbClr val="333333"/>
                </a:solidFill>
                <a:latin typeface="Arial" panose="020B0604020202020204" pitchFamily="34" charset="0"/>
              </a:rPr>
              <a:t> and memory profiling of c/</a:t>
            </a:r>
            <a:r>
              <a:rPr lang="en-US" dirty="0" err="1">
                <a:solidFill>
                  <a:srgbClr val="333333"/>
                </a:solidFill>
                <a:latin typeface="Arial" panose="020B0604020202020204" pitchFamily="34" charset="0"/>
              </a:rPr>
              <a:t>c++</a:t>
            </a:r>
            <a:r>
              <a:rPr lang="en-US" dirty="0">
                <a:solidFill>
                  <a:srgbClr val="333333"/>
                </a:solidFill>
                <a:latin typeface="Arial" panose="020B0604020202020204" pitchFamily="34" charset="0"/>
              </a:rPr>
              <a:t> applications.</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endParaRPr lang="x-none" altLang="en-US"/>
          </a:p>
        </p:txBody>
      </p:sp>
      <p:sp>
        <p:nvSpPr>
          <p:cNvPr id="3" name="Content Placeholder 2"/>
          <p:cNvSpPr>
            <a:spLocks noGrp="1"/>
          </p:cNvSpPr>
          <p:nvPr>
            <p:ph idx="1"/>
          </p:nvPr>
        </p:nvSpPr>
        <p:spPr/>
        <p:txBody>
          <a:bodyPr/>
          <a:lstStyle/>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endParaRPr lang="x-none"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(1/11)</a:t>
            </a:r>
            <a:endParaRPr lang="x-none" altLang="en-US" sz="3600"/>
          </a:p>
        </p:txBody>
      </p:sp>
      <p:sp>
        <p:nvSpPr>
          <p:cNvPr id="3" name="Content Placeholder 2"/>
          <p:cNvSpPr>
            <a:spLocks noGrp="1"/>
          </p:cNvSpPr>
          <p:nvPr>
            <p:ph idx="1"/>
          </p:nvPr>
        </p:nvSpPr>
        <p:spPr>
          <a:xfrm>
            <a:off x="838200" y="965835"/>
            <a:ext cx="2592070" cy="897890"/>
          </a:xfrm>
        </p:spPr>
        <p:txBody>
          <a:bodyPr/>
          <a:p>
            <a:r>
              <a:rPr lang="x-none" altLang="en-US"/>
              <a:t>Overview</a:t>
            </a:r>
            <a:endParaRPr lang="x-none" altLang="en-US"/>
          </a:p>
          <a:p>
            <a:pPr lvl="1"/>
            <a:r>
              <a:rPr lang="x-none" altLang="en-US"/>
              <a:t>Architecture</a:t>
            </a:r>
            <a:endParaRPr lang="x-none" altLang="en-US"/>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(2/11)</a:t>
            </a:r>
            <a:endParaRPr lang="x-none" altLang="en-US" sz="3600"/>
          </a:p>
        </p:txBody>
      </p:sp>
      <p:sp>
        <p:nvSpPr>
          <p:cNvPr id="3" name="Content Placeholder 2"/>
          <p:cNvSpPr>
            <a:spLocks noGrp="1"/>
          </p:cNvSpPr>
          <p:nvPr>
            <p:ph idx="1"/>
          </p:nvPr>
        </p:nvSpPr>
        <p:spPr>
          <a:xfrm>
            <a:off x="840740" y="965835"/>
            <a:ext cx="10898505" cy="2607310"/>
          </a:xfrm>
        </p:spPr>
        <p:txBody>
          <a:bodyPr>
            <a:normAutofit/>
          </a:bodyPr>
          <a:p>
            <a:r>
              <a:rPr lang="x-none" altLang="en-US"/>
              <a:t>ACPI Table overview</a:t>
            </a:r>
            <a:endParaRPr lang="x-none" altLang="en-US"/>
          </a:p>
          <a:p>
            <a:pPr lvl="1"/>
            <a:r>
              <a:rPr lang="x-none" altLang="en-US"/>
              <a:t>RSDP (Root System Description Pointer)</a:t>
            </a:r>
            <a:endParaRPr lang="x-none" altLang="en-US"/>
          </a:p>
          <a:p>
            <a:pPr lvl="2"/>
            <a:r>
              <a:rPr lang="x-none" altLang="en-US"/>
              <a:t>locard in the system's memory address and is setup by the platform firmware</a:t>
            </a:r>
            <a:endParaRPr lang="x-none" altLang="en-US"/>
          </a:p>
          <a:p>
            <a:pPr lvl="2"/>
            <a:r>
              <a:rPr lang="x-none" altLang="en-US"/>
              <a:t>contains the address of the XSDT which references other description tables</a:t>
            </a:r>
            <a:endParaRPr lang="x-none" altLang="en-US"/>
          </a:p>
        </p:txBody>
      </p:sp>
      <p:pic>
        <p:nvPicPr>
          <p:cNvPr id="5" name="Picture 4"/>
          <p:cNvPicPr>
            <a:picLocks noChangeAspect="1"/>
          </p:cNvPicPr>
          <p:nvPr/>
        </p:nvPicPr>
        <p:blipFill>
          <a:blip r:embed="rId1"/>
          <a:stretch>
            <a:fillRect/>
          </a:stretch>
        </p:blipFill>
        <p:spPr>
          <a:xfrm>
            <a:off x="2950845" y="2720975"/>
            <a:ext cx="8225790" cy="395859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(3/11)</a:t>
            </a:r>
            <a:endParaRPr lang="x-none" altLang="en-US" sz="3600"/>
          </a:p>
        </p:txBody>
      </p:sp>
      <p:sp>
        <p:nvSpPr>
          <p:cNvPr id="3" name="Content Placeholder 2"/>
          <p:cNvSpPr>
            <a:spLocks noGrp="1"/>
          </p:cNvSpPr>
          <p:nvPr>
            <p:ph idx="1"/>
          </p:nvPr>
        </p:nvSpPr>
        <p:spPr>
          <a:xfrm>
            <a:off x="842645" y="965835"/>
            <a:ext cx="4813935" cy="2607310"/>
          </a:xfrm>
        </p:spPr>
        <p:txBody>
          <a:bodyPr>
            <a:normAutofit fontScale="70000"/>
          </a:bodyPr>
          <a:p>
            <a:r>
              <a:rPr lang="x-none" altLang="en-US"/>
              <a:t>XSDT always point to other tables</a:t>
            </a:r>
            <a:endParaRPr lang="x-none" altLang="en-US"/>
          </a:p>
          <a:p>
            <a:r>
              <a:rPr lang="x-none" altLang="en-US"/>
              <a:t>the first table is FADT (Fixed ACPI Description table)</a:t>
            </a:r>
            <a:endParaRPr lang="x-none" altLang="en-US"/>
          </a:p>
          <a:p>
            <a:pPr lvl="1"/>
            <a:r>
              <a:rPr lang="x-none" altLang="en-US"/>
              <a:t>the FADT table always refers to the DSDT (Differentiated System Description Table)</a:t>
            </a:r>
            <a:endParaRPr lang="x-none" altLang="en-US"/>
          </a:p>
          <a:p>
            <a:pPr lvl="1"/>
            <a:r>
              <a:rPr lang="x-none" altLang="en-US"/>
              <a:t>DSDT contains information and descriptions for various system features</a:t>
            </a:r>
            <a:endParaRPr lang="x-none" altLang="en-US"/>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(4/11) - ACPI Tables List &amp; Event Model</a:t>
            </a:r>
            <a:endParaRPr lang="x-none" altLang="en-US" sz="3600"/>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(5/11) - ACPI Tables Namespace Example</a:t>
            </a:r>
            <a:endParaRPr lang="x-none" altLang="en-US" sz="3600"/>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(6/11) - ACPI Power Button ASL code example</a:t>
            </a:r>
            <a:endParaRPr lang="x-none" altLang="en-US" sz="3600"/>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7500" lnSpcReduction="10000"/>
          </a:bodyPr>
          <a:lstStyle/>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a:t>
            </a:r>
            <a:r>
              <a:rPr lang="en-US" altLang="x-none"/>
              <a:t>7</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(7/11) - ACPI based Enumeration</a:t>
            </a:r>
            <a:endParaRPr lang="x-none" altLang="en-US" sz="3600"/>
          </a:p>
        </p:txBody>
      </p:sp>
      <p:sp>
        <p:nvSpPr>
          <p:cNvPr id="5" name="Text Box 4"/>
          <p:cNvSpPr txBox="1"/>
          <p:nvPr/>
        </p:nvSpPr>
        <p:spPr>
          <a:xfrm>
            <a:off x="332105" y="1146810"/>
            <a:ext cx="11269345" cy="5212080"/>
          </a:xfrm>
          <a:prstGeom prst="rect">
            <a:avLst/>
          </a:prstGeom>
          <a:noFill/>
        </p:spPr>
        <p:txBody>
          <a:bodyPr wrap="square" rtlCol="0">
            <a:spAutoFit/>
          </a:bodyPr>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endParaRPr lang="en-US" sz="12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(8/11) - AML Code</a:t>
            </a:r>
            <a:endParaRPr lang="x-none" altLang="en-US" sz="3200"/>
          </a:p>
        </p:txBody>
      </p:sp>
      <p:sp>
        <p:nvSpPr>
          <p:cNvPr id="6" name="Text Box 5"/>
          <p:cNvSpPr txBox="1"/>
          <p:nvPr/>
        </p:nvSpPr>
        <p:spPr>
          <a:xfrm>
            <a:off x="260350" y="810260"/>
            <a:ext cx="4881245" cy="2438400"/>
          </a:xfrm>
          <a:prstGeom prst="rect">
            <a:avLst/>
          </a:prstGeom>
          <a:noFill/>
        </p:spPr>
        <p:txBody>
          <a:bodyPr wrap="square" rtlCol="0">
            <a:spAutoFit/>
          </a:bodyPr>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endParaRPr lang="en-US" sz="1400"/>
          </a:p>
        </p:txBody>
      </p:sp>
      <p:sp>
        <p:nvSpPr>
          <p:cNvPr id="7" name="Text Box 6"/>
          <p:cNvSpPr txBox="1"/>
          <p:nvPr/>
        </p:nvSpPr>
        <p:spPr>
          <a:xfrm>
            <a:off x="5381625" y="492760"/>
            <a:ext cx="6684010" cy="6065520"/>
          </a:xfrm>
          <a:prstGeom prst="rect">
            <a:avLst/>
          </a:prstGeom>
          <a:noFill/>
        </p:spPr>
        <p:txBody>
          <a:bodyPr wrap="square" rtlCol="0">
            <a:spAutoFit/>
          </a:bodyPr>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endParaRPr lang="en-US" sz="7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(9/11) - AML Code</a:t>
            </a:r>
            <a:endParaRPr lang="x-none" altLang="en-US" sz="3200"/>
          </a:p>
        </p:txBody>
      </p:sp>
      <p:sp>
        <p:nvSpPr>
          <p:cNvPr id="6" name="Text Box 5"/>
          <p:cNvSpPr txBox="1"/>
          <p:nvPr/>
        </p:nvSpPr>
        <p:spPr>
          <a:xfrm>
            <a:off x="260350" y="810260"/>
            <a:ext cx="4881245" cy="4572000"/>
          </a:xfrm>
          <a:prstGeom prst="rect">
            <a:avLst/>
          </a:prstGeom>
          <a:noFill/>
        </p:spPr>
        <p:txBody>
          <a:bodyPr wrap="square" rtlCol="0">
            <a:spAutoFit/>
          </a:bodyPr>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endParaRPr lang="en-US" sz="1400"/>
          </a:p>
        </p:txBody>
      </p:sp>
      <p:sp>
        <p:nvSpPr>
          <p:cNvPr id="7" name="Text Box 6"/>
          <p:cNvSpPr txBox="1"/>
          <p:nvPr/>
        </p:nvSpPr>
        <p:spPr>
          <a:xfrm>
            <a:off x="5381625" y="492760"/>
            <a:ext cx="6684010" cy="5577840"/>
          </a:xfrm>
          <a:prstGeom prst="rect">
            <a:avLst/>
          </a:prstGeom>
          <a:noFill/>
        </p:spPr>
        <p:txBody>
          <a:bodyPr wrap="square" rtlCol="0">
            <a:spAutoFit/>
          </a:bodyPr>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(10/11) - AML Code</a:t>
            </a:r>
            <a:endParaRPr lang="x-none" altLang="en-US" sz="3200"/>
          </a:p>
        </p:txBody>
      </p:sp>
      <p:sp>
        <p:nvSpPr>
          <p:cNvPr id="6" name="Text Box 5"/>
          <p:cNvSpPr txBox="1"/>
          <p:nvPr/>
        </p:nvSpPr>
        <p:spPr>
          <a:xfrm>
            <a:off x="260350" y="810260"/>
            <a:ext cx="4881245" cy="5273040"/>
          </a:xfrm>
          <a:prstGeom prst="rect">
            <a:avLst/>
          </a:prstGeom>
          <a:noFill/>
        </p:spPr>
        <p:txBody>
          <a:bodyPr wrap="square" rtlCol="0">
            <a:spAutoFit/>
          </a:bodyPr>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endParaRPr lang="en-US" sz="1000"/>
          </a:p>
        </p:txBody>
      </p:sp>
      <p:sp>
        <p:nvSpPr>
          <p:cNvPr id="7" name="Text Box 6"/>
          <p:cNvSpPr txBox="1"/>
          <p:nvPr/>
        </p:nvSpPr>
        <p:spPr>
          <a:xfrm>
            <a:off x="5976620" y="308610"/>
            <a:ext cx="5977255" cy="6126480"/>
          </a:xfrm>
          <a:prstGeom prst="rect">
            <a:avLst/>
          </a:prstGeom>
          <a:noFill/>
        </p:spPr>
        <p:txBody>
          <a:bodyPr wrap="square" rtlCol="0">
            <a:spAutoFit/>
          </a:bodyPr>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(11/11) - AML Code</a:t>
            </a:r>
            <a:endParaRPr lang="x-none" altLang="en-US" sz="3200"/>
          </a:p>
        </p:txBody>
      </p:sp>
      <p:sp>
        <p:nvSpPr>
          <p:cNvPr id="6" name="Text Box 5"/>
          <p:cNvSpPr txBox="1"/>
          <p:nvPr/>
        </p:nvSpPr>
        <p:spPr>
          <a:xfrm>
            <a:off x="260350" y="810260"/>
            <a:ext cx="4881245" cy="4206240"/>
          </a:xfrm>
          <a:prstGeom prst="rect">
            <a:avLst/>
          </a:prstGeom>
          <a:noFill/>
        </p:spPr>
        <p:txBody>
          <a:bodyPr wrap="square" rtlCol="0">
            <a:spAutoFit/>
          </a:bodyPr>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endParaRPr lang="en-US" sz="1000"/>
          </a:p>
        </p:txBody>
      </p:sp>
      <p:sp>
        <p:nvSpPr>
          <p:cNvPr id="7" name="Text Box 6"/>
          <p:cNvSpPr txBox="1"/>
          <p:nvPr/>
        </p:nvSpPr>
        <p:spPr>
          <a:xfrm>
            <a:off x="5976620" y="308610"/>
            <a:ext cx="5977255" cy="5425440"/>
          </a:xfrm>
          <a:prstGeom prst="rect">
            <a:avLst/>
          </a:prstGeom>
          <a:noFill/>
        </p:spPr>
        <p:txBody>
          <a:bodyPr wrap="square" rtlCol="0">
            <a:spAutoFit/>
          </a:bodyPr>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endParaRPr lang="en-US" sz="14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7960"/>
            <a:ext cx="10515600" cy="560070"/>
          </a:xfrm>
        </p:spPr>
        <p:txBody>
          <a:bodyPr>
            <a:normAutofit fontScale="90000"/>
          </a:bodyPr>
          <a:p>
            <a:r>
              <a:rPr lang="x-none" altLang="en-US" sz="3600"/>
              <a:t>ASL in Coreboot/DSDT</a:t>
            </a:r>
            <a:endParaRPr lang="x-none" altLang="en-US" sz="3600"/>
          </a:p>
        </p:txBody>
      </p:sp>
      <p:sp>
        <p:nvSpPr>
          <p:cNvPr id="3" name="Content Placeholder 2"/>
          <p:cNvSpPr>
            <a:spLocks noGrp="1"/>
          </p:cNvSpPr>
          <p:nvPr>
            <p:ph idx="1"/>
          </p:nvPr>
        </p:nvSpPr>
        <p:spPr>
          <a:xfrm>
            <a:off x="838200" y="1002665"/>
            <a:ext cx="10515600" cy="5686425"/>
          </a:xfrm>
        </p:spPr>
        <p:txBody>
          <a:bodyPr>
            <a:normAutofit fontScale="50000"/>
          </a:bodyPr>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endParaRPr lang="x-none"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06425"/>
          </a:xfrm>
        </p:spPr>
        <p:txBody>
          <a:bodyPr>
            <a:normAutofit fontScale="90000"/>
          </a:bodyPr>
          <a:p>
            <a:r>
              <a:rPr lang="x-none" altLang="en-US" sz="3600"/>
              <a:t>DSDT Configuration in Coral</a:t>
            </a:r>
            <a:endParaRPr lang="x-none" altLang="en-US" sz="3600"/>
          </a:p>
        </p:txBody>
      </p:sp>
      <p:sp>
        <p:nvSpPr>
          <p:cNvPr id="3" name="Content Placeholder 2"/>
          <p:cNvSpPr>
            <a:spLocks noGrp="1"/>
          </p:cNvSpPr>
          <p:nvPr>
            <p:ph idx="1"/>
          </p:nvPr>
        </p:nvSpPr>
        <p:spPr>
          <a:xfrm>
            <a:off x="838200" y="1073150"/>
            <a:ext cx="10515600" cy="5617845"/>
          </a:xfrm>
        </p:spPr>
        <p:txBody>
          <a:bodyPr>
            <a:normAutofit fontScale="40000"/>
          </a:bodyPr>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3680"/>
            <a:ext cx="10515600" cy="626110"/>
          </a:xfrm>
        </p:spPr>
        <p:txBody>
          <a:bodyPr>
            <a:normAutofit fontScale="90000"/>
          </a:bodyPr>
          <a:p>
            <a:r>
              <a:rPr lang="x-none" altLang="en-US"/>
              <a:t>Logging on Chromium OS</a:t>
            </a:r>
            <a:endParaRPr lang="x-none" altLang="en-US"/>
          </a:p>
        </p:txBody>
      </p:sp>
      <p:sp>
        <p:nvSpPr>
          <p:cNvPr id="3" name="Content Placeholder 2"/>
          <p:cNvSpPr>
            <a:spLocks noGrp="1"/>
          </p:cNvSpPr>
          <p:nvPr>
            <p:ph idx="1"/>
          </p:nvPr>
        </p:nvSpPr>
        <p:spPr>
          <a:xfrm>
            <a:off x="838200" y="1037590"/>
            <a:ext cx="10515600" cy="5671185"/>
          </a:xfrm>
        </p:spPr>
        <p:txBody>
          <a:bodyPr>
            <a:normAutofit fontScale="70000"/>
          </a:bodyPr>
          <a:p>
            <a:r>
              <a:rPr lang="en-US"/>
              <a:t>Chrom</a:t>
            </a:r>
            <a:r>
              <a:rPr lang="x-none" altLang="en-US"/>
              <a:t>ium</a:t>
            </a:r>
            <a:r>
              <a:rPr lang="en-US"/>
              <a:t> OS provides a variety of logs that can help user understand the current state of the machine or what causes a crash within the system.</a:t>
            </a:r>
            <a:endParaRPr lang="en-US"/>
          </a:p>
          <a:p>
            <a:pPr lvl="1"/>
            <a:r>
              <a:rPr lang="x-none" altLang="en-US"/>
              <a:t>/dev/pstore</a:t>
            </a:r>
            <a:endParaRPr lang="x-none" altLang="en-US"/>
          </a:p>
          <a:p>
            <a:pPr lvl="2"/>
            <a:r>
              <a:rPr lang="en-US"/>
              <a:t>When a crash occurs that induces a reboot console-ramoops captures logs leading up to the reboot. </a:t>
            </a:r>
            <a:r>
              <a:rPr lang="x-none" altLang="en-US"/>
              <a:t>Reference: https://www.kernel.org/doc/html/latest/admin-guide/ramoops.html</a:t>
            </a:r>
            <a:endParaRPr lang="x-none" altLang="en-US"/>
          </a:p>
          <a:p>
            <a:pPr lvl="1"/>
            <a:r>
              <a:rPr lang="en-US"/>
              <a:t>dmesg -w</a:t>
            </a:r>
            <a:endParaRPr lang="en-US"/>
          </a:p>
          <a:p>
            <a:pPr lvl="2"/>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a:r>
              <a:rPr lang="en-US"/>
              <a:t>tailf /var/log/messages</a:t>
            </a:r>
            <a:endParaRPr lang="en-US"/>
          </a:p>
          <a:p>
            <a:pPr lvl="2"/>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a:r>
              <a:rPr lang="en-US"/>
              <a:t>/var/log/messages.*</a:t>
            </a:r>
            <a:endParaRPr lang="en-US"/>
          </a:p>
          <a:p>
            <a:pPr lvl="2"/>
            <a:r>
              <a:rPr lang="en-US"/>
              <a:t>Older versions of /var/log/messages as rotated by /usr/sbin/chromeos-cleanup-logs - which you can call manually to start a new /var/log/messages files without losing anything.</a:t>
            </a:r>
            <a:endParaRPr lang="en-US"/>
          </a:p>
          <a:p>
            <a:pPr lvl="1"/>
            <a:r>
              <a:rPr lang="en-US"/>
              <a:t>/var/log/ui/ui.LATEST and /var/log/chrome/chrome</a:t>
            </a:r>
            <a:endParaRPr lang="en-US"/>
          </a:p>
          <a:p>
            <a:pPr lvl="2"/>
            <a:r>
              <a:rPr lang="en-US"/>
              <a:t>Browser logs: https://chromium.googlesource.com/chromium/src/+/master/docs/chrome_os_logging.md</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31445"/>
            <a:ext cx="10515600" cy="695325"/>
          </a:xfrm>
        </p:spPr>
        <p:txBody>
          <a:bodyPr>
            <a:normAutofit/>
          </a:bodyPr>
          <a:p>
            <a:r>
              <a:rPr lang="x-none" altLang="en-US" sz="3600"/>
              <a:t>Workarounds for Handling Logs</a:t>
            </a:r>
            <a:endParaRPr lang="x-none" altLang="en-US" sz="3600"/>
          </a:p>
        </p:txBody>
      </p:sp>
      <p:sp>
        <p:nvSpPr>
          <p:cNvPr id="3" name="Content Placeholder 2"/>
          <p:cNvSpPr>
            <a:spLocks noGrp="1"/>
          </p:cNvSpPr>
          <p:nvPr>
            <p:ph idx="1"/>
          </p:nvPr>
        </p:nvSpPr>
        <p:spPr>
          <a:xfrm>
            <a:off x="838200" y="904875"/>
            <a:ext cx="6973570" cy="5876925"/>
          </a:xfrm>
        </p:spPr>
        <p:txBody>
          <a:bodyPr>
            <a:normAutofit fontScale="50000"/>
          </a:bodyPr>
          <a:p>
            <a:r>
              <a:rPr lang="en-US"/>
              <a:t>Making kernel suspend/resume logs 8 times smaller</a:t>
            </a:r>
            <a:endParaRPr lang="en-US"/>
          </a:p>
          <a:p>
            <a:pPr lvl="1"/>
            <a:r>
              <a:rPr lang="en-US"/>
              <a:t>echo 0 &gt; /sys/power/pm_print_times</a:t>
            </a:r>
            <a:endParaRPr lang="en-US"/>
          </a:p>
          <a:p>
            <a:pPr lvl="1"/>
            <a:r>
              <a:rPr lang="en-US"/>
              <a:t>Or</a:t>
            </a:r>
            <a:endParaRPr lang="en-US"/>
          </a:p>
          <a:p>
            <a:pPr lvl="1"/>
            <a:r>
              <a:rPr lang="en-US"/>
              <a:t>suspend_stress_test --nopm_print_times</a:t>
            </a:r>
            <a:endParaRPr lang="en-US"/>
          </a:p>
          <a:p>
            <a:pPr lvl="1"/>
            <a:r>
              <a:rPr lang="en-US"/>
              <a:t>More details in https://chromium-review.googlesource.com/c/chromiumos/platform2/+/855644</a:t>
            </a:r>
            <a:endParaRPr lang="en-US"/>
          </a:p>
          <a:p>
            <a:pPr lvl="0"/>
            <a:r>
              <a:rPr lang="en-US"/>
              <a:t>Handling Large Log Files</a:t>
            </a:r>
            <a:endParaRPr lang="en-US"/>
          </a:p>
          <a:p>
            <a:pPr lvl="1"/>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a:r>
              <a:rPr lang="x-none" altLang="en-US"/>
              <a:t>base_infosys.py</a:t>
            </a:r>
            <a:endParaRPr lang="x-none" altLang="en-US"/>
          </a:p>
          <a:p>
            <a:pPr lvl="3"/>
            <a:r>
              <a:rPr lang="x-none" altLang="en-US"/>
              <a:t>diff --git a/client/bin/base_sysinfo.py b/client/bin/base_sysinfo.py</a:t>
            </a:r>
            <a:endParaRPr lang="x-none" altLang="en-US"/>
          </a:p>
          <a:p>
            <a:pPr lvl="3"/>
            <a:r>
              <a:rPr lang="x-none" altLang="en-US"/>
              <a:t>index 5f3487ec3..d4f488a7f 100644</a:t>
            </a:r>
            <a:endParaRPr lang="x-none" altLang="en-US"/>
          </a:p>
          <a:p>
            <a:pPr lvl="3"/>
            <a:r>
              <a:rPr lang="x-none" altLang="en-US"/>
              <a:t>--- a/client/bin/base_sysinfo.py</a:t>
            </a:r>
            <a:endParaRPr lang="x-none" altLang="en-US"/>
          </a:p>
          <a:p>
            <a:pPr lvl="3"/>
            <a:r>
              <a:rPr lang="x-none" altLang="en-US"/>
              <a:t>+++ b/client/bin/base_sysinfo.py</a:t>
            </a:r>
            <a:endParaRPr lang="x-none" altLang="en-US"/>
          </a:p>
          <a:p>
            <a:pPr lvl="3"/>
            <a:r>
              <a:rPr lang="x-none" altLang="en-US"/>
              <a:t>@@ -35,7 +35,6 @@ _DEFAULT_FILES_TO_LOG_PER_BOOT = [</a:t>
            </a:r>
            <a:endParaRPr lang="x-none" altLang="en-US"/>
          </a:p>
          <a:p>
            <a:pPr lvl="3"/>
            <a:r>
              <a:rPr lang="x-none" altLang="en-US"/>
              <a:t>     '/proc/interrupts',</a:t>
            </a:r>
            <a:endParaRPr lang="x-none" altLang="en-US"/>
          </a:p>
          <a:p>
            <a:pPr lvl="3"/>
            <a:r>
              <a:rPr lang="x-none" altLang="en-US"/>
              <a:t>     '/proc/partitions',</a:t>
            </a:r>
            <a:endParaRPr lang="x-none" altLang="en-US"/>
          </a:p>
          <a:p>
            <a:pPr lvl="3"/>
            <a:r>
              <a:rPr lang="x-none" altLang="en-US"/>
              <a:t>     '/var/log/bios_info.txt',</a:t>
            </a:r>
            <a:endParaRPr lang="x-none" altLang="en-US"/>
          </a:p>
          <a:p>
            <a:pPr lvl="3"/>
            <a:r>
              <a:rPr lang="x-none" altLang="en-US"/>
              <a:t>-    '/var/log/messages',</a:t>
            </a:r>
            <a:endParaRPr lang="x-none" altLang="en-US"/>
          </a:p>
          <a:p>
            <a:pPr lvl="3"/>
            <a:r>
              <a:rPr lang="x-none" altLang="en-US"/>
              <a:t>     '/var/log/storage_info.txt',</a:t>
            </a:r>
            <a:endParaRPr lang="x-none" altLang="en-US"/>
          </a:p>
          <a:p>
            <a:pPr lvl="3"/>
            <a:r>
              <a:rPr lang="x-none" altLang="en-US"/>
              <a:t> ] + list(constants.LOG_PSTORE_DIRS)</a:t>
            </a:r>
            <a:endParaRPr lang="x-none" altLang="en-US"/>
          </a:p>
          <a:p>
            <a:pPr lvl="3"/>
            <a:r>
              <a:rPr lang="x-none" altLang="en-US"/>
              <a:t> _DEFAULT_FILES_TO_LOG_BEFORE_ITERATION = [</a:t>
            </a:r>
            <a:endParaRPr lang="x-none" altLang="en-US"/>
          </a:p>
          <a:p>
            <a:pPr lvl="3"/>
            <a:r>
              <a:rPr lang="x-none" altLang="en-US"/>
              <a:t>lines 1-12/12 (END)</a:t>
            </a:r>
            <a:endParaRPr lang="x-none" altLang="en-US"/>
          </a:p>
          <a:p>
            <a:pPr lvl="2"/>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endParaRPr lang="x-none" altLang="en-US"/>
          </a:p>
        </p:txBody>
      </p:sp>
      <p:sp>
        <p:nvSpPr>
          <p:cNvPr id="4" name="Text Box 3"/>
          <p:cNvSpPr txBox="1"/>
          <p:nvPr/>
        </p:nvSpPr>
        <p:spPr>
          <a:xfrm>
            <a:off x="8045450" y="979805"/>
            <a:ext cx="3954780" cy="2377440"/>
          </a:xfrm>
          <a:prstGeom prst="rect">
            <a:avLst/>
          </a:prstGeom>
          <a:noFill/>
        </p:spPr>
        <p:txBody>
          <a:bodyPr wrap="square" rtlCol="0" anchor="t">
            <a:spAutoFit/>
          </a:bodyPr>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endParaRPr lang="en-US" sz="1000"/>
          </a:p>
        </p:txBody>
      </p:sp>
      <p:sp>
        <p:nvSpPr>
          <p:cNvPr id="5" name="Text Box 4"/>
          <p:cNvSpPr txBox="1"/>
          <p:nvPr/>
        </p:nvSpPr>
        <p:spPr>
          <a:xfrm>
            <a:off x="8192135" y="3811270"/>
            <a:ext cx="3754120" cy="2225040"/>
          </a:xfrm>
          <a:prstGeom prst="rect">
            <a:avLst/>
          </a:prstGeom>
          <a:noFill/>
        </p:spPr>
        <p:txBody>
          <a:bodyPr wrap="square" rtlCol="0" anchor="t">
            <a:spAutoFit/>
          </a:bodyPr>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endParaRPr lang="en-US" sz="10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1460"/>
            <a:ext cx="10515600" cy="567055"/>
          </a:xfrm>
        </p:spPr>
        <p:txBody>
          <a:bodyPr>
            <a:normAutofit fontScale="90000"/>
          </a:bodyPr>
          <a:p>
            <a:r>
              <a:rPr lang="x-none" altLang="en-US" sz="3600"/>
              <a:t>Serial Port Utilization in Chromium OS</a:t>
            </a:r>
            <a:endParaRPr lang="x-none" altLang="en-US" sz="3600"/>
          </a:p>
        </p:txBody>
      </p:sp>
      <p:sp>
        <p:nvSpPr>
          <p:cNvPr id="3" name="Content Placeholder 2"/>
          <p:cNvSpPr>
            <a:spLocks noGrp="1"/>
          </p:cNvSpPr>
          <p:nvPr>
            <p:ph idx="1"/>
          </p:nvPr>
        </p:nvSpPr>
        <p:spPr>
          <a:xfrm>
            <a:off x="838200" y="1101725"/>
            <a:ext cx="10515600" cy="5606415"/>
          </a:xfrm>
        </p:spPr>
        <p:txBody>
          <a:bodyPr>
            <a:normAutofit fontScale="60000"/>
          </a:bodyPr>
          <a:p>
            <a:r>
              <a:rPr lang="x-none" altLang="en-US"/>
              <a:t>Original Message</a:t>
            </a:r>
            <a:endParaRPr lang="x-none" altLang="en-US"/>
          </a:p>
          <a:p>
            <a:pPr lvl="1"/>
            <a:r>
              <a:rPr lang="x-none" altLang="en-US"/>
              <a:t>Serial Debugging HOWTO - http://www.chromium.org/chromium-os/how-tos-and-troubleshooting/serial-debugging-howto</a:t>
            </a:r>
            <a:endParaRPr lang="x-none" altLang="en-US"/>
          </a:p>
          <a:p>
            <a:pPr lvl="1"/>
            <a:r>
              <a:rPr lang="x-none" altLang="en-US"/>
              <a:t>Controlling Enabled Consoles - http://www.chromium.org/chromium-os/developer-guide/using-serial-tty</a:t>
            </a:r>
            <a:endParaRPr lang="x-none" altLang="en-US"/>
          </a:p>
          <a:p>
            <a:pPr lvl="0"/>
            <a:r>
              <a:rPr lang="x-none" altLang="en-US"/>
              <a:t>Enabling Serial Port</a:t>
            </a:r>
            <a:endParaRPr lang="x-none" altLang="en-US"/>
          </a:p>
          <a:p>
            <a:pPr lvl="1"/>
            <a:r>
              <a:rPr lang="x-none" altLang="en-US"/>
              <a:t>To enable the serial console by default https://chromium-review.googlesource.com/c/454119/2/overlay-coral/profiles/base/make.defaults</a:t>
            </a:r>
            <a:endParaRPr lang="x-none" altLang="en-US"/>
          </a:p>
          <a:p>
            <a:pPr lvl="1"/>
            <a:r>
              <a:rPr lang="x-none" altLang="en-US"/>
              <a:t>Building phase (TTY stands for ttyS?)</a:t>
            </a:r>
            <a:endParaRPr lang="x-none" altLang="en-US"/>
          </a:p>
          <a:p>
            <a:pPr lvl="2"/>
            <a:r>
              <a:rPr lang="x-none" altLang="en-US"/>
              <a:t>USE="pcserial tty_console_$TTY" cros_workon_make --install sys-kernel/chromeos-kernel-3_18</a:t>
            </a:r>
            <a:endParaRPr lang="x-none" altLang="en-US"/>
          </a:p>
          <a:p>
            <a:pPr lvl="2"/>
            <a:r>
              <a:rPr lang="x-none" altLang="en-US"/>
              <a:t>Or. USE="pcserial tty_console_$TTY" \</a:t>
            </a:r>
            <a:endParaRPr lang="x-none" altLang="en-US"/>
          </a:p>
          <a:p>
            <a:pPr lvl="2"/>
            <a:r>
              <a:rPr lang="x-none" altLang="en-US"/>
              <a:t>./build_packages --board=$BOARD</a:t>
            </a:r>
            <a:endParaRPr lang="x-none" altLang="en-US"/>
          </a:p>
          <a:p>
            <a:pPr lvl="2"/>
            <a:r>
              <a:rPr lang="x-none" altLang="en-US"/>
              <a:t>./build_image --board=$BOARD --enable_serial="${TTY},115200n8,keep" --loglevel=7 --boot_args="my_build_123 i915.this=that drm.debug=XX etc." --noenable_rootfs_verification test</a:t>
            </a:r>
            <a:endParaRPr lang="x-none" altLang="en-US"/>
          </a:p>
          <a:p>
            <a:pPr lvl="0"/>
            <a:r>
              <a:rPr lang="x-none" altLang="en-US"/>
              <a:t>Troubleshooting </a:t>
            </a:r>
            <a:endParaRPr lang="x-none" altLang="en-US"/>
          </a:p>
          <a:p>
            <a:pPr lvl="1"/>
            <a:r>
              <a:rPr lang="x-none" altLang="en-US"/>
              <a:t>dmesg is endlessly reporting console-$TTY respawns.</a:t>
            </a:r>
            <a:endParaRPr lang="x-none" altLang="en-US"/>
          </a:p>
          <a:p>
            <a:pPr lvl="1"/>
            <a:r>
              <a:rPr lang="x-none" altLang="en-US"/>
              <a:t>    Ensure your board's kernel has been built with the pcserial USE flag. You can verify by checking that /dev/$TTY is present on the target's filesystem.</a:t>
            </a:r>
            <a:endParaRPr lang="x-none" altLang="en-US"/>
          </a:p>
          <a:p>
            <a:pPr lvl="1"/>
            <a:r>
              <a:rPr lang="x-none" altLang="en-US"/>
              <a:t>agetty is not behaving the way I want it to.</a:t>
            </a:r>
            <a:endParaRPr lang="x-none" altLang="en-US"/>
          </a:p>
          <a:p>
            <a:pPr lvl="1"/>
            <a:r>
              <a:rPr lang="x-none" altLang="en-US"/>
              <a:t>    You can remount the rootfs read-write and edit /etc/init/console-$TTY.conf</a:t>
            </a:r>
            <a:endParaRPr lang="x-none" altLang="en-US"/>
          </a:p>
          <a:p>
            <a:pPr lvl="1"/>
            <a:r>
              <a:rPr lang="x-none" altLang="en-US"/>
              <a:t>Can't see system logs from device with UEFI BIOS.</a:t>
            </a:r>
            <a:endParaRPr lang="x-none" altLang="en-US"/>
          </a:p>
          <a:p>
            <a:pPr lvl="1"/>
            <a:r>
              <a:rPr lang="x-none" altLang="en-US"/>
              <a:t>    Make sure that, in the BIOS settings menu, 'Intel Advanced Menu' -&gt; 'PCH-IO Configuration' -&gt; 'Serial IRQ Mode' is set to 'Continuous'.</a:t>
            </a:r>
            <a:endParaRPr lang="x-none"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87500" lnSpcReduction="10000"/>
          </a:bodyPr>
          <a:lstStyle/>
          <a:p>
            <a:pPr fontAlgn="auto">
              <a:lnSpc>
                <a:spcPct val="100000"/>
              </a:lnSpc>
            </a:pPr>
            <a:r>
              <a:rPr lang="x-none" altLang="en-US"/>
              <a:t>Test your images on QEMU (optional)</a:t>
            </a:r>
            <a:endParaRPr lang="x-none" altLang="en-US"/>
          </a:p>
          <a:p>
            <a:pPr lvl="1" fontAlgn="auto">
              <a:lnSpc>
                <a:spcPct val="100000"/>
              </a:lnSpc>
            </a:pPr>
            <a:r>
              <a:rPr lang="x-none" altLang="en-US"/>
              <a:t>Assume you have QEMU at system-wide ($ sudo apt-get install qemu-kvm), and remember to turn on visualization in BIOS</a:t>
            </a:r>
            <a:endParaRPr lang="x-none" altLang="en-US"/>
          </a:p>
          <a:p>
            <a:pPr lvl="1" fontAlgn="auto">
              <a:lnSpc>
                <a:spcPct val="100000"/>
              </a:lnSpc>
            </a:pPr>
            <a:r>
              <a:rPr lang="x-none" altLang="en-US"/>
              <a:t>Build image for QEMU (inside chroot)</a:t>
            </a:r>
            <a:endParaRPr lang="x-none" altLang="en-US"/>
          </a:p>
          <a:p>
            <a:pPr lvl="2" fontAlgn="auto">
              <a:lnSpc>
                <a:spcPct val="100000"/>
              </a:lnSpc>
            </a:pPr>
            <a:r>
              <a:rPr lang="x-none" altLang="en-US"/>
              <a:t>(cr) $ ./image_to_vm.sh --from=../build/images/your_platform_name/latest --board=${BOARD}</a:t>
            </a:r>
            <a:endParaRPr lang="x-none" altLang="en-US"/>
          </a:p>
          <a:p>
            <a:pPr lvl="2" fontAlgn="auto">
              <a:lnSpc>
                <a:spcPct val="100000"/>
              </a:lnSpc>
            </a:pPr>
            <a:r>
              <a:rPr lang="x-none" altLang="en-US"/>
              <a:t>Launch QEMU with image (outside chroot)</a:t>
            </a:r>
            <a:endParaRPr lang="x-none" altLang="en-US"/>
          </a:p>
          <a:p>
            <a:pPr lvl="2" fontAlgn="auto">
              <a:lnSpc>
                <a:spcPct val="100000"/>
              </a:lnSpc>
            </a:pPr>
            <a:r>
              <a:rPr lang="x-none" altLang="en-US"/>
              <a:t>$ sudo kvm -m 2048 -hda src/build/images/auron/latest/chromiumos_qemu_image.bin -net nic,model=e1000 -net user</a:t>
            </a:r>
            <a:endParaRPr lang="x-none" altLang="en-US"/>
          </a:p>
          <a:p>
            <a:pPr lvl="2" fontAlgn="auto">
              <a:lnSpc>
                <a:spcPct val="100000"/>
              </a:lnSpc>
            </a:pPr>
            <a:r>
              <a:rPr lang="x-none" altLang="en-US"/>
              <a:t>(cr) $ sudo qemu-system-x86_64 -enable-kvm -m 1024 -cpu Broadwell -net nic,model=e1000 -net user -hda /mnt/host/source/src/build/images/fox_wtm2/latest/chromiumos_qemu_image.bin</a:t>
            </a:r>
            <a:endParaRPr lang="x-none" altLang="en-US"/>
          </a:p>
          <a:p>
            <a:pPr lvl="2" fontAlgn="auto">
              <a:lnSpc>
                <a:spcPct val="100000"/>
              </a:lnSpc>
            </a:pPr>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1450"/>
            <a:ext cx="10515600" cy="548005"/>
          </a:xfrm>
        </p:spPr>
        <p:txBody>
          <a:bodyPr>
            <a:normAutofit fontScale="90000"/>
          </a:bodyPr>
          <a:p>
            <a:r>
              <a:rPr lang="x-none" altLang="en-US"/>
              <a:t>Bluez</a:t>
            </a:r>
            <a:endParaRPr lang="x-none" altLang="en-US"/>
          </a:p>
        </p:txBody>
      </p:sp>
      <p:sp>
        <p:nvSpPr>
          <p:cNvPr id="3" name="Content Placeholder 2"/>
          <p:cNvSpPr>
            <a:spLocks noGrp="1"/>
          </p:cNvSpPr>
          <p:nvPr>
            <p:ph idx="1"/>
          </p:nvPr>
        </p:nvSpPr>
        <p:spPr>
          <a:xfrm>
            <a:off x="838835" y="894080"/>
            <a:ext cx="8151495" cy="5778500"/>
          </a:xfrm>
        </p:spPr>
        <p:txBody>
          <a:bodyPr>
            <a:normAutofit fontScale="40000"/>
          </a:bodyPr>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endParaRPr lang="en-US" sz="12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sz="4800"/>
              <a:t>Chromuim OS Running Model</a:t>
            </a:r>
            <a:endParaRPr lang="en-US" altLang="zh-CN" sz="48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8290"/>
            <a:ext cx="10515600" cy="421005"/>
          </a:xfrm>
        </p:spPr>
        <p:txBody>
          <a:bodyPr>
            <a:normAutofit fontScale="90000"/>
          </a:bodyPr>
          <a:p>
            <a:r>
              <a:rPr lang="en-US" altLang="zh-CN"/>
              <a:t>Architecture - Overview</a:t>
            </a:r>
            <a:endParaRPr lang="en-US" altLang="zh-CN"/>
          </a:p>
        </p:txBody>
      </p:sp>
      <p:sp>
        <p:nvSpPr>
          <p:cNvPr id="3" name="内容占位符 2"/>
          <p:cNvSpPr>
            <a:spLocks noGrp="1"/>
          </p:cNvSpPr>
          <p:nvPr>
            <p:ph idx="1"/>
          </p:nvPr>
        </p:nvSpPr>
        <p:spPr>
          <a:xfrm>
            <a:off x="683895" y="1054100"/>
            <a:ext cx="6482080" cy="5582920"/>
          </a:xfrm>
        </p:spPr>
        <p:txBody>
          <a:bodyPr>
            <a:normAutofit fontScale="50000"/>
          </a:bodyPr>
          <a:p>
            <a:pPr fontAlgn="auto">
              <a:lnSpc>
                <a:spcPct val="150000"/>
              </a:lnSpc>
            </a:pPr>
            <a:r>
              <a:rPr lang="en-US" altLang="zh-CN"/>
              <a:t>Concepts</a:t>
            </a:r>
            <a:endParaRPr lang="en-US" altLang="zh-CN"/>
          </a:p>
          <a:p>
            <a:pPr lvl="1" fontAlgn="auto">
              <a:lnSpc>
                <a:spcPct val="150000"/>
              </a:lnSpc>
            </a:pPr>
            <a:r>
              <a:rPr lang="en-US" altLang="zh-CN"/>
              <a:t>“browser process”: Refer to the main process that runs the UI and manages tab and plugin processes.</a:t>
            </a:r>
            <a:endParaRPr lang="en-US" altLang="zh-CN"/>
          </a:p>
          <a:p>
            <a:pPr lvl="1" fontAlgn="auto">
              <a:lnSpc>
                <a:spcPct val="150000"/>
              </a:lnSpc>
            </a:pPr>
            <a:r>
              <a:rPr lang="en-US" altLang="zh-CN"/>
              <a:t>“render process/renderer”: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render process has a global RenderProcess object that manages communication with the parent browser process and maintains global state. The browser 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endParaRPr lang="en-US" altLang="zh-CN">
              <a:sym typeface="+mn-ea"/>
            </a:endParaRP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95275"/>
            <a:ext cx="10515600" cy="633095"/>
          </a:xfrm>
        </p:spPr>
        <p:txBody>
          <a:bodyPr>
            <a:normAutofit fontScale="90000"/>
          </a:bodyPr>
          <a:p>
            <a:r>
              <a:rPr lang="en-US" altLang="zh-CN"/>
              <a:t>Architecture - </a:t>
            </a:r>
            <a:r>
              <a:rPr lang="zh-CN" altLang="en-US"/>
              <a:t>Components and </a:t>
            </a:r>
            <a:r>
              <a:rPr lang="en-US" altLang="zh-CN"/>
              <a:t>I</a:t>
            </a:r>
            <a:r>
              <a:rPr lang="zh-CN" altLang="en-US"/>
              <a:t>nterfaces</a:t>
            </a:r>
            <a:endParaRPr lang="zh-CN" altLang="en-US"/>
          </a:p>
        </p:txBody>
      </p:sp>
      <p:sp>
        <p:nvSpPr>
          <p:cNvPr id="3" name="内容占位符 2"/>
          <p:cNvSpPr>
            <a:spLocks noGrp="1"/>
          </p:cNvSpPr>
          <p:nvPr>
            <p:ph idx="1"/>
          </p:nvPr>
        </p:nvSpPr>
        <p:spPr>
          <a:xfrm>
            <a:off x="838200" y="1154430"/>
            <a:ext cx="10515600" cy="5461000"/>
          </a:xfrm>
        </p:spPr>
        <p:txBody>
          <a:bodyPr>
            <a:normAutofit fontScale="60000"/>
          </a:bodyPr>
          <a:p>
            <a:pPr fontAlgn="auto">
              <a:lnSpc>
                <a:spcPct val="150000"/>
              </a:lnSpc>
            </a:pPr>
            <a:r>
              <a:rPr lang="zh-CN" altLang="en-US"/>
              <a:t>In the render process:</a:t>
            </a:r>
            <a:endParaRPr lang="zh-CN" altLang="en-US"/>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fontAlgn="auto">
              <a:lnSpc>
                <a:spcPct val="150000"/>
              </a:lnSpc>
            </a:pPr>
            <a:r>
              <a:rPr lang="zh-CN" altLang="en-US"/>
              <a:t>In the browser process:</a:t>
            </a:r>
            <a:endParaRPr lang="zh-CN" altLang="en-US"/>
          </a:p>
          <a:p>
            <a:pPr lvl="1" fontAlgn="auto">
              <a:lnSpc>
                <a:spcPct val="150000"/>
              </a:lnSpc>
            </a:pPr>
            <a:r>
              <a:rPr lang="zh-CN" altLang="en-US"/>
              <a:t>The Browser object represents a top-level browser window.</a:t>
            </a:r>
            <a:endParaRPr lang="zh-CN" altLang="en-US"/>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endParaRPr lang="zh-CN" altLang="en-US"/>
          </a:p>
          <a:p>
            <a:pPr lvl="1" fontAlgn="auto">
              <a:lnSpc>
                <a:spcPct val="150000"/>
              </a:lnSpc>
            </a:pPr>
            <a:r>
              <a:rPr lang="zh-CN" altLang="en-US"/>
              <a:t>The RenderViewHost object encapsulates communication with the remote RenderView, and RenderWidgetHost handles the input and painting for RenderWidget in the browser.</a:t>
            </a:r>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1305"/>
            <a:ext cx="10515600" cy="654050"/>
          </a:xfrm>
        </p:spPr>
        <p:txBody>
          <a:bodyPr>
            <a:normAutofit fontScale="90000"/>
          </a:bodyPr>
          <a:p>
            <a:r>
              <a:rPr lang="en-US" altLang="zh-CN"/>
              <a:t>Architecture - Process Model</a:t>
            </a:r>
            <a:endParaRPr lang="en-US" altLang="zh-CN"/>
          </a:p>
        </p:txBody>
      </p:sp>
      <p:sp>
        <p:nvSpPr>
          <p:cNvPr id="3" name="内容占位符 2"/>
          <p:cNvSpPr>
            <a:spLocks noGrp="1"/>
          </p:cNvSpPr>
          <p:nvPr>
            <p:ph idx="1"/>
          </p:nvPr>
        </p:nvSpPr>
        <p:spPr>
          <a:xfrm>
            <a:off x="838200" y="1259840"/>
            <a:ext cx="10515600" cy="5433695"/>
          </a:xfrm>
        </p:spPr>
        <p:txBody>
          <a:bodyPr>
            <a:normAutofit fontScale="60000"/>
          </a:bodyPr>
          <a:p>
            <a:pPr fontAlgn="auto">
              <a:lnSpc>
                <a:spcPct val="150000"/>
              </a:lnSpc>
            </a:pPr>
            <a:r>
              <a:rPr lang="zh-CN" altLang="en-US"/>
              <a:t>Chromium supports four different models that affect how the browser allocates pages into renderer processes. </a:t>
            </a:r>
            <a:endParaRPr lang="zh-CN" altLang="en-US"/>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endParaRPr lang="zh-CN" altLang="en-US"/>
          </a:p>
          <a:p>
            <a:pPr lvl="1" fontAlgn="auto">
              <a:lnSpc>
                <a:spcPct val="150000"/>
              </a:lnSpc>
            </a:pPr>
            <a:r>
              <a:rPr lang="zh-CN" altLang="en-US"/>
              <a:t>These models differ in whether they reflect the origin of the content, the relationships between tabs, or both.</a:t>
            </a:r>
            <a:endParaRPr lang="zh-CN" altLang="en-US"/>
          </a:p>
          <a:p>
            <a:pPr lvl="0" fontAlgn="auto">
              <a:lnSpc>
                <a:spcPct val="150000"/>
              </a:lnSpc>
            </a:pPr>
            <a:r>
              <a:rPr lang="zh-CN" altLang="en-US"/>
              <a:t>Sandboxes and </a:t>
            </a:r>
            <a:r>
              <a:rPr lang="en-US" altLang="zh-CN"/>
              <a:t>P</a:t>
            </a:r>
            <a:r>
              <a:rPr lang="zh-CN" altLang="en-US"/>
              <a:t>lug-ins</a:t>
            </a:r>
            <a:endParaRPr lang="zh-CN" altLang="en-US"/>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fontAlgn="auto">
              <a:lnSpc>
                <a:spcPct val="150000"/>
              </a:lnSpc>
            </a:pPr>
            <a:r>
              <a:rPr lang="zh-CN" altLang="en-US"/>
              <a:t>Browser plug-ins, such as Flash and Silverlight, are also executed in their own processes, and some plug-ins like Flash even run within Chromium's sandbox.</a:t>
            </a:r>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36270"/>
          </a:xfrm>
        </p:spPr>
        <p:txBody>
          <a:bodyPr>
            <a:normAutofit fontScale="90000"/>
          </a:bodyPr>
          <a:p>
            <a:r>
              <a:rPr lang="x-none" altLang="en-US"/>
              <a:t>Chromium OS Graphics Stack</a:t>
            </a:r>
            <a:endParaRPr lang="x-none" altLang="en-US"/>
          </a:p>
        </p:txBody>
      </p:sp>
      <p:pic>
        <p:nvPicPr>
          <p:cNvPr id="4" name="Content Placeholder 3"/>
          <p:cNvPicPr>
            <a:picLocks noChangeAspect="1"/>
          </p:cNvPicPr>
          <p:nvPr>
            <p:ph idx="1"/>
          </p:nvPr>
        </p:nvPicPr>
        <p:blipFill>
          <a:blip r:embed="rId1"/>
          <a:stretch>
            <a:fillRect/>
          </a:stretch>
        </p:blipFill>
        <p:spPr>
          <a:xfrm>
            <a:off x="8323580" y="1602740"/>
            <a:ext cx="3743960" cy="1905000"/>
          </a:xfrm>
          <a:prstGeom prst="rect">
            <a:avLst/>
          </a:prstGeom>
        </p:spPr>
      </p:pic>
      <p:pic>
        <p:nvPicPr>
          <p:cNvPr id="5" name="Picture 4"/>
          <p:cNvPicPr>
            <a:picLocks noChangeAspect="1"/>
          </p:cNvPicPr>
          <p:nvPr/>
        </p:nvPicPr>
        <p:blipFill>
          <a:blip r:embed="rId2"/>
          <a:stretch>
            <a:fillRect/>
          </a:stretch>
        </p:blipFill>
        <p:spPr>
          <a:xfrm>
            <a:off x="8550910" y="4186555"/>
            <a:ext cx="2009775" cy="1905000"/>
          </a:xfrm>
          <a:prstGeom prst="rect">
            <a:avLst/>
          </a:prstGeom>
        </p:spPr>
      </p:pic>
      <p:sp>
        <p:nvSpPr>
          <p:cNvPr id="6" name="Text Box 5"/>
          <p:cNvSpPr txBox="1"/>
          <p:nvPr/>
        </p:nvSpPr>
        <p:spPr>
          <a:xfrm>
            <a:off x="306705" y="1638935"/>
            <a:ext cx="6861175" cy="2560320"/>
          </a:xfrm>
          <a:prstGeom prst="rect">
            <a:avLst/>
          </a:prstGeom>
          <a:noFill/>
        </p:spPr>
        <p:txBody>
          <a:bodyPr wrap="square" rtlCol="0">
            <a:spAutoFit/>
          </a:bodyPr>
          <a:p>
            <a:pPr algn="l"/>
            <a:r>
              <a:rPr lang="en-US"/>
              <a:t>Ozone-gbm</a:t>
            </a:r>
            <a:endParaRPr lang="en-US"/>
          </a:p>
          <a:p>
            <a:pPr marL="285750" indent="-285750" algn="l">
              <a:buFont typeface="Arial" panose="020B0604020202020204" pitchFamily="34" charset="0"/>
              <a:buChar char="•"/>
            </a:pPr>
            <a:r>
              <a:rPr lang="en-US" sz="1600"/>
              <a:t>Ozone-gbm is one of the Ozone backends that allows ChromeOS to interact directly with DRM/KMS and evdev to remove the X11 dependency. </a:t>
            </a:r>
            <a:endParaRPr lang="en-US" sz="1600"/>
          </a:p>
          <a:p>
            <a:pPr marL="285750" indent="-285750" algn="l">
              <a:buFont typeface="Arial" panose="020B0604020202020204" pitchFamily="34"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endParaRPr lang="en-US" sz="1600"/>
          </a:p>
        </p:txBody>
      </p:sp>
      <p:pic>
        <p:nvPicPr>
          <p:cNvPr id="7" name="Picture 6"/>
          <p:cNvPicPr>
            <a:picLocks noChangeAspect="1"/>
          </p:cNvPicPr>
          <p:nvPr/>
        </p:nvPicPr>
        <p:blipFill>
          <a:blip r:embed="rId3"/>
          <a:stretch>
            <a:fillRect/>
          </a:stretch>
        </p:blipFill>
        <p:spPr>
          <a:xfrm>
            <a:off x="778510" y="4490720"/>
            <a:ext cx="4361815" cy="21431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85000"/>
          </a:bodyPr>
          <a:lstStyle/>
          <a:p>
            <a:pPr fontAlgn="auto">
              <a:lnSpc>
                <a:spcPct val="10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0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endParaRPr lang="en-US" altLang="en-US" dirty="0" smtClean="0"/>
          </a:p>
          <a:p>
            <a:pPr lvl="1" fontAlgn="auto">
              <a:lnSpc>
                <a:spcPct val="10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0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0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75855</Words>
  <Application>WPS 演示</Application>
  <PresentationFormat>Widescreen</PresentationFormat>
  <Paragraphs>1493</Paragraphs>
  <Slides>85</Slides>
  <Notes>25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85</vt:i4>
      </vt:variant>
    </vt:vector>
  </HeadingPairs>
  <TitlesOfParts>
    <vt:vector size="99" baseType="lpstr">
      <vt:lpstr>Arial</vt:lpstr>
      <vt:lpstr>宋体</vt:lpstr>
      <vt:lpstr>Wingdings</vt:lpstr>
      <vt:lpstr>-apple-system</vt:lpstr>
      <vt:lpstr>Arial Unicode MS</vt:lpstr>
      <vt:lpstr>Source Code Pro</vt:lpstr>
      <vt:lpstr>Calibri</vt:lpstr>
      <vt:lpstr>Courier New</vt:lpstr>
      <vt:lpstr>font-weight</vt:lpstr>
      <vt:lpstr>Calibri Light</vt:lpstr>
      <vt:lpstr>微软雅黑</vt:lpstr>
      <vt:lpstr>Arial Unicode MS</vt:lpstr>
      <vt:lpstr>Segoe Print</vt:lpstr>
      <vt:lpstr>Office 主题</vt:lpstr>
      <vt:lpstr>Understand of Chromium OS</vt:lpstr>
      <vt:lpstr>Background of Portage</vt:lpstr>
      <vt:lpstr>Equery</vt:lpstr>
      <vt:lpstr>Overlay Mechanism in Portage Tree</vt:lpstr>
      <vt:lpstr>Overlays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PowerPoint 演示文稿</vt:lpstr>
      <vt:lpstr>Chrome Web Apps</vt:lpstr>
      <vt:lpstr>Firmware</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Chromuim OS Running Model</vt:lpstr>
      <vt:lpstr>Architecture - Overview</vt:lpstr>
      <vt:lpstr>Architecture - Components and Interfaces</vt:lpstr>
      <vt:lpstr>Architecture - Process Model</vt:lpstr>
      <vt:lpstr>Chromium OS Graphics Stack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 Zhang</cp:lastModifiedBy>
  <cp:revision>378</cp:revision>
  <dcterms:created xsi:type="dcterms:W3CDTF">2018-11-01T02:29:00Z</dcterms:created>
  <dcterms:modified xsi:type="dcterms:W3CDTF">2018-11-01T15:14:13Z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2052-10.1.0.7566</vt:lpwstr>
  </property>
  <property fmtid="{D5CDD505-2E9C-101B-9397-08002B2CF9AE}" pid="3" name="TitusGUID">
    <vt:lpwstr>533fe54c-6850-4a12-b21e-3d4be22e41bb</vt:lpwstr>
  </property>
  <property fmtid="{D5CDD505-2E9C-101B-9397-08002B2CF9AE}" pid="4" name="CTP_TimeStamp">
    <vt:lpwstr>2018-10-18 06:58:25Z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